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59" r:id="rId3"/>
    <p:sldId id="260" r:id="rId4"/>
    <p:sldId id="261" r:id="rId5"/>
    <p:sldId id="262" r:id="rId6"/>
    <p:sldId id="264" r:id="rId7"/>
    <p:sldId id="265" r:id="rId8"/>
    <p:sldId id="266" r:id="rId9"/>
    <p:sldId id="267" r:id="rId10"/>
    <p:sldId id="263" r:id="rId11"/>
    <p:sldId id="268" r:id="rId12"/>
    <p:sldId id="27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75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B2508D-0172-4B61-8D0D-89C86DE48D65}" type="datetimeFigureOut">
              <a:rPr lang="en-IN" smtClean="0"/>
              <a:t>09-05-2024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DB1D9F-F6D5-4E18-983F-BDD8B47C3420}" type="slidenum">
              <a:rPr lang="en-IN" smtClean="0"/>
              <a:t>‹#›</a:t>
            </a:fld>
            <a:endParaRPr lang="en-IN"/>
          </a:p>
        </p:txBody>
      </p:sp>
    </p:spTree>
    <p:extLst>
      <p:ext uri="{BB962C8B-B14F-4D97-AF65-F5344CB8AC3E}">
        <p14:creationId xmlns:p14="http://schemas.microsoft.com/office/powerpoint/2010/main" val="4100607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4728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l">
              <a:buFont typeface="Arial" panose="020B0604020202020204" pitchFamily="34" charset="0"/>
              <a:buChar char="•"/>
            </a:pPr>
            <a:r>
              <a:rPr lang="en-US" b="0" i="0" dirty="0">
                <a:solidFill>
                  <a:srgbClr val="1F1F1F"/>
                </a:solidFill>
                <a:effectLst/>
                <a:highlight>
                  <a:srgbClr val="FFFFFF"/>
                </a:highlight>
                <a:latin typeface="Google Sans"/>
              </a:rPr>
              <a:t>The environment you work in can have a big impact on your creativity. If you want to generate more and better ideas, you need to create an environment that is conducive to creativity. Here are some tips: Encourage playfulness and experimentation. Don't be afraid to try new things and take risks. Provide access to resources and materials. The more resources you have at your disposal, the more creative you can be. Foster collaboration and teamwork. Creativity is often sparked by interaction with others. Reduce stress and anxiety. When you are stressed or anxious, it is difficult to be creative. Celebrate creativity and innovation. Let people know that you value their creativity and new ideas.</a:t>
            </a:r>
            <a:endParaRPr dirty="0"/>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2149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l">
              <a:buFont typeface="Arial" panose="020B0604020202020204" pitchFamily="34" charset="0"/>
              <a:buChar char="•"/>
            </a:pPr>
            <a:r>
              <a:rPr lang="en-US" b="0" i="0" dirty="0">
                <a:solidFill>
                  <a:srgbClr val="1F1F1F"/>
                </a:solidFill>
                <a:effectLst/>
                <a:highlight>
                  <a:srgbClr val="FFFFFF"/>
                </a:highlight>
                <a:latin typeface="Google Sans"/>
              </a:rPr>
              <a:t>In this presentation, we have discussed the principles and processes of idea generation. We have talked about the importance of idea generation, the principles of idea generation, and the processes of idea generation. We have also discussed how to create an environment that is conducive to creativity. By following the tips in this presentation, you can generate more and better ideas. So get out there and start brainstorming! Remember, the key to idea generation is to be open-minded, think outside the box, and don't be afraid to try new things.</a:t>
            </a:r>
            <a:endParaRPr dirty="0"/>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711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5475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l">
              <a:buFont typeface="Arial" panose="020B0604020202020204" pitchFamily="34" charset="0"/>
              <a:buChar char="•"/>
            </a:pPr>
            <a:r>
              <a:rPr lang="en-US" b="0" i="0" dirty="0">
                <a:solidFill>
                  <a:srgbClr val="1F1F1F"/>
                </a:solidFill>
                <a:effectLst/>
                <a:highlight>
                  <a:srgbClr val="FFFFFF"/>
                </a:highlight>
                <a:latin typeface="Google Sans"/>
              </a:rPr>
              <a:t>In this presentation, we will explore the principles and processes of idea generation. We will discuss different techniques for generating ideas, as well as how to create an environment that is conducive to creativity. By the end of this presentation, you will be able to generate more and better ideas.</a:t>
            </a:r>
            <a:endParaRPr dirty="0"/>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2054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l">
              <a:buFont typeface="Arial" panose="020B0604020202020204" pitchFamily="34" charset="0"/>
              <a:buChar char="•"/>
            </a:pPr>
            <a:r>
              <a:rPr lang="en-US" b="0" i="0" dirty="0">
                <a:solidFill>
                  <a:srgbClr val="1F1F1F"/>
                </a:solidFill>
                <a:effectLst/>
                <a:highlight>
                  <a:srgbClr val="FFFFFF"/>
                </a:highlight>
                <a:latin typeface="Google Sans"/>
              </a:rPr>
              <a:t>Idea generation is the first step in the innovation process. It is the process of coming up with new ideas. Idea generation is essential for businesses that want to stay ahead of the competition. There are many different techniques for idea generation, so you can find one that works best for you.</a:t>
            </a:r>
            <a:endParaRPr dirty="0"/>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7071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l">
              <a:buFont typeface="Arial" panose="020B0604020202020204" pitchFamily="34" charset="0"/>
              <a:buChar char="•"/>
            </a:pPr>
            <a:r>
              <a:rPr lang="en-US" b="0" i="0" dirty="0">
                <a:solidFill>
                  <a:srgbClr val="1F1F1F"/>
                </a:solidFill>
                <a:effectLst/>
                <a:highlight>
                  <a:srgbClr val="FFFFFF"/>
                </a:highlight>
                <a:latin typeface="Google Sans"/>
              </a:rPr>
              <a:t>Idea generation is essential for businesses that want to stay ahead of the competition. By generating new ideas, businesses can create new products and services that appeal to customers. Idea generation can also lead to new processes that can help businesses to operate more efficiently.</a:t>
            </a:r>
            <a:endParaRPr dirty="0"/>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919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l">
              <a:buFont typeface="Arial" panose="020B0604020202020204" pitchFamily="34" charset="0"/>
              <a:buChar char="•"/>
            </a:pPr>
            <a:r>
              <a:rPr lang="en-US" b="0" i="0" dirty="0">
                <a:solidFill>
                  <a:srgbClr val="1F1F1F"/>
                </a:solidFill>
                <a:effectLst/>
                <a:highlight>
                  <a:srgbClr val="FFFFFF"/>
                </a:highlight>
                <a:latin typeface="Google Sans"/>
              </a:rPr>
              <a:t>There are a number of principles that can help you to generate more and better ideas. The first principle is to focus on quantity. The more ideas you generate, the more likely you are to come up with a good one. Second, defer judgment. Don't censor your ideas at the beginning of the brainstorming process. Third, build on the ideas of others. When someone comes up with an idea, try to improve on it or combine it with other ideas. Fourth, think outside the box. Don't be afraid to come up with new and unusual ideas.</a:t>
            </a:r>
            <a:endParaRPr dirty="0"/>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1417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l">
              <a:buFont typeface="Arial" panose="020B0604020202020204" pitchFamily="34" charset="0"/>
              <a:buChar char="•"/>
            </a:pPr>
            <a:r>
              <a:rPr lang="en-US" b="0" i="0" dirty="0">
                <a:solidFill>
                  <a:srgbClr val="1F1F1F"/>
                </a:solidFill>
                <a:effectLst/>
                <a:highlight>
                  <a:srgbClr val="FFFFFF"/>
                </a:highlight>
                <a:latin typeface="Google Sans"/>
              </a:rPr>
              <a:t>There are many different processes for idea generation. Some popular processes include brainstorming, mind mapping, and SCAMPER. Brainstorming is a group technique for generating a large number of ideas in a short period of time. Mind mapping is a visual technique for organizing ideas around a central topic. SCAMPER is a technique for coming up with new ideas by asking a series of questions about an existing product or service.</a:t>
            </a:r>
            <a:endParaRPr dirty="0"/>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0846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l">
              <a:buFont typeface="Arial" panose="020B0604020202020204" pitchFamily="34" charset="0"/>
              <a:buChar char="•"/>
            </a:pPr>
            <a:r>
              <a:rPr lang="en-US" b="0" i="0" dirty="0">
                <a:solidFill>
                  <a:srgbClr val="1F1F1F"/>
                </a:solidFill>
                <a:effectLst/>
                <a:highlight>
                  <a:srgbClr val="FFFFFF"/>
                </a:highlight>
                <a:latin typeface="Google Sans"/>
              </a:rPr>
              <a:t>Brainstorming is a great way to come up with a lot of ideas in a short amount of time. It is a good technique to use when you are in the early stages of idea generation and are looking for a broad range of ideas. Here are some steps to follow for effective brainstorming: Define the problem or challenge that you are trying to solve. Set ground rules for the brainstorming session, such as deferring judgment, focusing on quantity, and building on the ideas of others. Generate as many ideas as possible. Don't censor yourself or worry about whether or not an idea is good. After you have generated a large number of ideas, evaluate and select the most promising ones.</a:t>
            </a:r>
            <a:endParaRPr dirty="0"/>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2873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l">
              <a:buFont typeface="Arial" panose="020B0604020202020204" pitchFamily="34" charset="0"/>
              <a:buChar char="•"/>
            </a:pPr>
            <a:r>
              <a:rPr lang="en-US" b="0" i="0" dirty="0">
                <a:solidFill>
                  <a:srgbClr val="1F1F1F"/>
                </a:solidFill>
                <a:effectLst/>
                <a:highlight>
                  <a:srgbClr val="FFFFFF"/>
                </a:highlight>
                <a:latin typeface="Google Sans"/>
              </a:rPr>
              <a:t>Mind mapping is a great way to visually organize your ideas. It is a good technique to use when you are trying to see the big picture and how different ideas are related. Here are some steps to follow for mind mapping: Write down the central topic in the center of a piece of paper or whiteboard. Draw branches radiating out from the central topic for each main idea. Add sub-branches to the main branches for sub-ideas. You can also add images, symbols, and colors to your mind map to make it more visually appealing. Mind mapping can be done individually or in a group.</a:t>
            </a:r>
            <a:endParaRPr dirty="0"/>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231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gn="l">
              <a:buFont typeface="Arial" panose="020B0604020202020204" pitchFamily="34" charset="0"/>
              <a:buChar char="•"/>
            </a:pPr>
            <a:r>
              <a:rPr lang="en-US" b="0" i="0" dirty="0">
                <a:solidFill>
                  <a:srgbClr val="1F1F1F"/>
                </a:solidFill>
                <a:effectLst/>
                <a:highlight>
                  <a:srgbClr val="FFFFFF"/>
                </a:highlight>
                <a:latin typeface="Google Sans"/>
              </a:rPr>
              <a:t>SCAMPER is a great way to come up with new ideas by looking at an existing product or service in a new light. By asking the questions in the SCAMPER acronym, you can come up with a surprising number of new ideas. For example, if you are trying to come up with new ideas for a pen, you could ask yourself: What if we substituted the ink with a different material? What if we combined a pen with a highlighter? What if we adapted a pen to be used by people with disabilities? SCAMPER is a versatile technique that can be used to generate new ideas for any product, service, or process.</a:t>
            </a:r>
            <a:endParaRPr dirty="0"/>
          </a:p>
        </p:txBody>
      </p:sp>
      <p:sp>
        <p:nvSpPr>
          <p:cNvPr id="97" name="Google Shape;9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7841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139D8-B459-F765-E710-084DFBF92A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2584944A-DEBE-B784-3293-63754C60D2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62A1569-4F6F-B7D0-201B-677E25520D0E}"/>
              </a:ext>
            </a:extLst>
          </p:cNvPr>
          <p:cNvSpPr>
            <a:spLocks noGrp="1"/>
          </p:cNvSpPr>
          <p:nvPr>
            <p:ph type="dt" sz="half" idx="10"/>
          </p:nvPr>
        </p:nvSpPr>
        <p:spPr/>
        <p:txBody>
          <a:bodyPr/>
          <a:lstStyle/>
          <a:p>
            <a:r>
              <a:rPr lang="en-US"/>
              <a:t>09/05/2024</a:t>
            </a:r>
            <a:endParaRPr lang="en-IN"/>
          </a:p>
        </p:txBody>
      </p:sp>
      <p:sp>
        <p:nvSpPr>
          <p:cNvPr id="5" name="Footer Placeholder 4">
            <a:extLst>
              <a:ext uri="{FF2B5EF4-FFF2-40B4-BE49-F238E27FC236}">
                <a16:creationId xmlns:a16="http://schemas.microsoft.com/office/drawing/2014/main" id="{7BF457A2-9BA5-D345-A701-B40F8A3C7477}"/>
              </a:ext>
            </a:extLst>
          </p:cNvPr>
          <p:cNvSpPr>
            <a:spLocks noGrp="1"/>
          </p:cNvSpPr>
          <p:nvPr>
            <p:ph type="ftr" sz="quarter" idx="11"/>
          </p:nvPr>
        </p:nvSpPr>
        <p:spPr/>
        <p:txBody>
          <a:bodyPr/>
          <a:lstStyle/>
          <a:p>
            <a:r>
              <a:rPr lang="en-US"/>
              <a:t>INTRODUCTION TO COMPUTER ANIMATION /K.SANGEETHA/GCD/SNSRCAS</a:t>
            </a:r>
            <a:endParaRPr lang="en-IN"/>
          </a:p>
        </p:txBody>
      </p:sp>
      <p:sp>
        <p:nvSpPr>
          <p:cNvPr id="6" name="Slide Number Placeholder 5">
            <a:extLst>
              <a:ext uri="{FF2B5EF4-FFF2-40B4-BE49-F238E27FC236}">
                <a16:creationId xmlns:a16="http://schemas.microsoft.com/office/drawing/2014/main" id="{A5CF1EE6-D2D6-05A8-635B-97F6C7D39F23}"/>
              </a:ext>
            </a:extLst>
          </p:cNvPr>
          <p:cNvSpPr>
            <a:spLocks noGrp="1"/>
          </p:cNvSpPr>
          <p:nvPr>
            <p:ph type="sldNum" sz="quarter" idx="12"/>
          </p:nvPr>
        </p:nvSpPr>
        <p:spPr/>
        <p:txBody>
          <a:bodyPr/>
          <a:lstStyle/>
          <a:p>
            <a:fld id="{A5032B9C-D3C5-4F61-BAD0-F48CF97C4B77}" type="slidenum">
              <a:rPr lang="en-IN" smtClean="0"/>
              <a:t>‹#›</a:t>
            </a:fld>
            <a:endParaRPr lang="en-IN"/>
          </a:p>
        </p:txBody>
      </p:sp>
    </p:spTree>
    <p:extLst>
      <p:ext uri="{BB962C8B-B14F-4D97-AF65-F5344CB8AC3E}">
        <p14:creationId xmlns:p14="http://schemas.microsoft.com/office/powerpoint/2010/main" val="1543207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5EE06-D508-8B43-24FA-D60827E8C80D}"/>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C4E3953-E687-6E6A-0210-95A780EE41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62B953E-EF4F-B0A0-F858-6435517235D3}"/>
              </a:ext>
            </a:extLst>
          </p:cNvPr>
          <p:cNvSpPr>
            <a:spLocks noGrp="1"/>
          </p:cNvSpPr>
          <p:nvPr>
            <p:ph type="dt" sz="half" idx="10"/>
          </p:nvPr>
        </p:nvSpPr>
        <p:spPr/>
        <p:txBody>
          <a:bodyPr/>
          <a:lstStyle/>
          <a:p>
            <a:r>
              <a:rPr lang="en-US"/>
              <a:t>09/05/2024</a:t>
            </a:r>
            <a:endParaRPr lang="en-IN"/>
          </a:p>
        </p:txBody>
      </p:sp>
      <p:sp>
        <p:nvSpPr>
          <p:cNvPr id="5" name="Footer Placeholder 4">
            <a:extLst>
              <a:ext uri="{FF2B5EF4-FFF2-40B4-BE49-F238E27FC236}">
                <a16:creationId xmlns:a16="http://schemas.microsoft.com/office/drawing/2014/main" id="{90F3BD75-89F2-47FE-AC54-4E7D99868343}"/>
              </a:ext>
            </a:extLst>
          </p:cNvPr>
          <p:cNvSpPr>
            <a:spLocks noGrp="1"/>
          </p:cNvSpPr>
          <p:nvPr>
            <p:ph type="ftr" sz="quarter" idx="11"/>
          </p:nvPr>
        </p:nvSpPr>
        <p:spPr/>
        <p:txBody>
          <a:bodyPr/>
          <a:lstStyle/>
          <a:p>
            <a:r>
              <a:rPr lang="en-US"/>
              <a:t>INTRODUCTION TO COMPUTER ANIMATION /K.SANGEETHA/GCD/SNSRCAS</a:t>
            </a:r>
            <a:endParaRPr lang="en-IN"/>
          </a:p>
        </p:txBody>
      </p:sp>
      <p:sp>
        <p:nvSpPr>
          <p:cNvPr id="6" name="Slide Number Placeholder 5">
            <a:extLst>
              <a:ext uri="{FF2B5EF4-FFF2-40B4-BE49-F238E27FC236}">
                <a16:creationId xmlns:a16="http://schemas.microsoft.com/office/drawing/2014/main" id="{B7B864ED-7F19-AE3B-0A2A-224F4A992436}"/>
              </a:ext>
            </a:extLst>
          </p:cNvPr>
          <p:cNvSpPr>
            <a:spLocks noGrp="1"/>
          </p:cNvSpPr>
          <p:nvPr>
            <p:ph type="sldNum" sz="quarter" idx="12"/>
          </p:nvPr>
        </p:nvSpPr>
        <p:spPr/>
        <p:txBody>
          <a:bodyPr/>
          <a:lstStyle/>
          <a:p>
            <a:fld id="{A5032B9C-D3C5-4F61-BAD0-F48CF97C4B77}" type="slidenum">
              <a:rPr lang="en-IN" smtClean="0"/>
              <a:t>‹#›</a:t>
            </a:fld>
            <a:endParaRPr lang="en-IN"/>
          </a:p>
        </p:txBody>
      </p:sp>
    </p:spTree>
    <p:extLst>
      <p:ext uri="{BB962C8B-B14F-4D97-AF65-F5344CB8AC3E}">
        <p14:creationId xmlns:p14="http://schemas.microsoft.com/office/powerpoint/2010/main" val="3777588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9A6D23-35FA-A11C-43FF-26AFC1AF394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EC1A80B-A99C-3515-A74B-8CF2609C5A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32DE71B-75F7-D5BD-C56F-C425ACB522AF}"/>
              </a:ext>
            </a:extLst>
          </p:cNvPr>
          <p:cNvSpPr>
            <a:spLocks noGrp="1"/>
          </p:cNvSpPr>
          <p:nvPr>
            <p:ph type="dt" sz="half" idx="10"/>
          </p:nvPr>
        </p:nvSpPr>
        <p:spPr/>
        <p:txBody>
          <a:bodyPr/>
          <a:lstStyle/>
          <a:p>
            <a:r>
              <a:rPr lang="en-US"/>
              <a:t>09/05/2024</a:t>
            </a:r>
            <a:endParaRPr lang="en-IN"/>
          </a:p>
        </p:txBody>
      </p:sp>
      <p:sp>
        <p:nvSpPr>
          <p:cNvPr id="5" name="Footer Placeholder 4">
            <a:extLst>
              <a:ext uri="{FF2B5EF4-FFF2-40B4-BE49-F238E27FC236}">
                <a16:creationId xmlns:a16="http://schemas.microsoft.com/office/drawing/2014/main" id="{5DBFE0EE-F7EE-6B0A-801A-D509ED9F2864}"/>
              </a:ext>
            </a:extLst>
          </p:cNvPr>
          <p:cNvSpPr>
            <a:spLocks noGrp="1"/>
          </p:cNvSpPr>
          <p:nvPr>
            <p:ph type="ftr" sz="quarter" idx="11"/>
          </p:nvPr>
        </p:nvSpPr>
        <p:spPr/>
        <p:txBody>
          <a:bodyPr/>
          <a:lstStyle/>
          <a:p>
            <a:r>
              <a:rPr lang="en-US"/>
              <a:t>INTRODUCTION TO COMPUTER ANIMATION /K.SANGEETHA/GCD/SNSRCAS</a:t>
            </a:r>
            <a:endParaRPr lang="en-IN"/>
          </a:p>
        </p:txBody>
      </p:sp>
      <p:sp>
        <p:nvSpPr>
          <p:cNvPr id="6" name="Slide Number Placeholder 5">
            <a:extLst>
              <a:ext uri="{FF2B5EF4-FFF2-40B4-BE49-F238E27FC236}">
                <a16:creationId xmlns:a16="http://schemas.microsoft.com/office/drawing/2014/main" id="{92971670-9B92-A3A7-FADE-6FFE900562EE}"/>
              </a:ext>
            </a:extLst>
          </p:cNvPr>
          <p:cNvSpPr>
            <a:spLocks noGrp="1"/>
          </p:cNvSpPr>
          <p:nvPr>
            <p:ph type="sldNum" sz="quarter" idx="12"/>
          </p:nvPr>
        </p:nvSpPr>
        <p:spPr/>
        <p:txBody>
          <a:bodyPr/>
          <a:lstStyle/>
          <a:p>
            <a:fld id="{A5032B9C-D3C5-4F61-BAD0-F48CF97C4B77}" type="slidenum">
              <a:rPr lang="en-IN" smtClean="0"/>
              <a:t>‹#›</a:t>
            </a:fld>
            <a:endParaRPr lang="en-IN"/>
          </a:p>
        </p:txBody>
      </p:sp>
    </p:spTree>
    <p:extLst>
      <p:ext uri="{BB962C8B-B14F-4D97-AF65-F5344CB8AC3E}">
        <p14:creationId xmlns:p14="http://schemas.microsoft.com/office/powerpoint/2010/main" val="1526876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7BA55-262A-3A0E-7249-9EE924FBECE6}"/>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D090BEA-E0A9-67A6-7149-D9245669C0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27FBC39-7AD9-B4E9-8398-90DC7F3C0157}"/>
              </a:ext>
            </a:extLst>
          </p:cNvPr>
          <p:cNvSpPr>
            <a:spLocks noGrp="1"/>
          </p:cNvSpPr>
          <p:nvPr>
            <p:ph type="dt" sz="half" idx="10"/>
          </p:nvPr>
        </p:nvSpPr>
        <p:spPr/>
        <p:txBody>
          <a:bodyPr/>
          <a:lstStyle/>
          <a:p>
            <a:r>
              <a:rPr lang="en-US"/>
              <a:t>09/05/2024</a:t>
            </a:r>
            <a:endParaRPr lang="en-IN"/>
          </a:p>
        </p:txBody>
      </p:sp>
      <p:sp>
        <p:nvSpPr>
          <p:cNvPr id="5" name="Footer Placeholder 4">
            <a:extLst>
              <a:ext uri="{FF2B5EF4-FFF2-40B4-BE49-F238E27FC236}">
                <a16:creationId xmlns:a16="http://schemas.microsoft.com/office/drawing/2014/main" id="{6EFD6939-0C60-B0E5-0227-4E30EF3032BC}"/>
              </a:ext>
            </a:extLst>
          </p:cNvPr>
          <p:cNvSpPr>
            <a:spLocks noGrp="1"/>
          </p:cNvSpPr>
          <p:nvPr>
            <p:ph type="ftr" sz="quarter" idx="11"/>
          </p:nvPr>
        </p:nvSpPr>
        <p:spPr/>
        <p:txBody>
          <a:bodyPr/>
          <a:lstStyle/>
          <a:p>
            <a:r>
              <a:rPr lang="en-US"/>
              <a:t>INTRODUCTION TO COMPUTER ANIMATION /K.SANGEETHA/GCD/SNSRCAS</a:t>
            </a:r>
            <a:endParaRPr lang="en-IN"/>
          </a:p>
        </p:txBody>
      </p:sp>
      <p:sp>
        <p:nvSpPr>
          <p:cNvPr id="6" name="Slide Number Placeholder 5">
            <a:extLst>
              <a:ext uri="{FF2B5EF4-FFF2-40B4-BE49-F238E27FC236}">
                <a16:creationId xmlns:a16="http://schemas.microsoft.com/office/drawing/2014/main" id="{A84D547A-5CD8-2A79-9818-9443F877F104}"/>
              </a:ext>
            </a:extLst>
          </p:cNvPr>
          <p:cNvSpPr>
            <a:spLocks noGrp="1"/>
          </p:cNvSpPr>
          <p:nvPr>
            <p:ph type="sldNum" sz="quarter" idx="12"/>
          </p:nvPr>
        </p:nvSpPr>
        <p:spPr/>
        <p:txBody>
          <a:bodyPr/>
          <a:lstStyle/>
          <a:p>
            <a:fld id="{A5032B9C-D3C5-4F61-BAD0-F48CF97C4B77}" type="slidenum">
              <a:rPr lang="en-IN" smtClean="0"/>
              <a:t>‹#›</a:t>
            </a:fld>
            <a:endParaRPr lang="en-IN"/>
          </a:p>
        </p:txBody>
      </p:sp>
    </p:spTree>
    <p:extLst>
      <p:ext uri="{BB962C8B-B14F-4D97-AF65-F5344CB8AC3E}">
        <p14:creationId xmlns:p14="http://schemas.microsoft.com/office/powerpoint/2010/main" val="814826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5FE15-2B42-56A0-3533-DFF36CA229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C3EEEEA4-4071-6BB4-847A-3815FE8526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F2B6F1-B695-E34A-27C9-EB6F85E5F597}"/>
              </a:ext>
            </a:extLst>
          </p:cNvPr>
          <p:cNvSpPr>
            <a:spLocks noGrp="1"/>
          </p:cNvSpPr>
          <p:nvPr>
            <p:ph type="dt" sz="half" idx="10"/>
          </p:nvPr>
        </p:nvSpPr>
        <p:spPr/>
        <p:txBody>
          <a:bodyPr/>
          <a:lstStyle/>
          <a:p>
            <a:r>
              <a:rPr lang="en-US"/>
              <a:t>09/05/2024</a:t>
            </a:r>
            <a:endParaRPr lang="en-IN"/>
          </a:p>
        </p:txBody>
      </p:sp>
      <p:sp>
        <p:nvSpPr>
          <p:cNvPr id="5" name="Footer Placeholder 4">
            <a:extLst>
              <a:ext uri="{FF2B5EF4-FFF2-40B4-BE49-F238E27FC236}">
                <a16:creationId xmlns:a16="http://schemas.microsoft.com/office/drawing/2014/main" id="{5366242A-5DE3-C50E-94A9-4F6FFEE9FC6D}"/>
              </a:ext>
            </a:extLst>
          </p:cNvPr>
          <p:cNvSpPr>
            <a:spLocks noGrp="1"/>
          </p:cNvSpPr>
          <p:nvPr>
            <p:ph type="ftr" sz="quarter" idx="11"/>
          </p:nvPr>
        </p:nvSpPr>
        <p:spPr/>
        <p:txBody>
          <a:bodyPr/>
          <a:lstStyle/>
          <a:p>
            <a:r>
              <a:rPr lang="en-US"/>
              <a:t>INTRODUCTION TO COMPUTER ANIMATION /K.SANGEETHA/GCD/SNSRCAS</a:t>
            </a:r>
            <a:endParaRPr lang="en-IN"/>
          </a:p>
        </p:txBody>
      </p:sp>
      <p:sp>
        <p:nvSpPr>
          <p:cNvPr id="6" name="Slide Number Placeholder 5">
            <a:extLst>
              <a:ext uri="{FF2B5EF4-FFF2-40B4-BE49-F238E27FC236}">
                <a16:creationId xmlns:a16="http://schemas.microsoft.com/office/drawing/2014/main" id="{308A3C7C-9598-BEA3-D664-D4C18D8B54F6}"/>
              </a:ext>
            </a:extLst>
          </p:cNvPr>
          <p:cNvSpPr>
            <a:spLocks noGrp="1"/>
          </p:cNvSpPr>
          <p:nvPr>
            <p:ph type="sldNum" sz="quarter" idx="12"/>
          </p:nvPr>
        </p:nvSpPr>
        <p:spPr/>
        <p:txBody>
          <a:bodyPr/>
          <a:lstStyle/>
          <a:p>
            <a:fld id="{A5032B9C-D3C5-4F61-BAD0-F48CF97C4B77}" type="slidenum">
              <a:rPr lang="en-IN" smtClean="0"/>
              <a:t>‹#›</a:t>
            </a:fld>
            <a:endParaRPr lang="en-IN"/>
          </a:p>
        </p:txBody>
      </p:sp>
    </p:spTree>
    <p:extLst>
      <p:ext uri="{BB962C8B-B14F-4D97-AF65-F5344CB8AC3E}">
        <p14:creationId xmlns:p14="http://schemas.microsoft.com/office/powerpoint/2010/main" val="299935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22F26-FF16-F18C-79E7-784BF7CC2D5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7BAB259-A904-C7C4-26AE-B743FAF11C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276A8F36-427D-459D-0391-17869DB0D0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5B86FD89-E20F-7CD5-2089-24068AA7A03B}"/>
              </a:ext>
            </a:extLst>
          </p:cNvPr>
          <p:cNvSpPr>
            <a:spLocks noGrp="1"/>
          </p:cNvSpPr>
          <p:nvPr>
            <p:ph type="dt" sz="half" idx="10"/>
          </p:nvPr>
        </p:nvSpPr>
        <p:spPr/>
        <p:txBody>
          <a:bodyPr/>
          <a:lstStyle/>
          <a:p>
            <a:r>
              <a:rPr lang="en-US"/>
              <a:t>09/05/2024</a:t>
            </a:r>
            <a:endParaRPr lang="en-IN"/>
          </a:p>
        </p:txBody>
      </p:sp>
      <p:sp>
        <p:nvSpPr>
          <p:cNvPr id="6" name="Footer Placeholder 5">
            <a:extLst>
              <a:ext uri="{FF2B5EF4-FFF2-40B4-BE49-F238E27FC236}">
                <a16:creationId xmlns:a16="http://schemas.microsoft.com/office/drawing/2014/main" id="{4943FE84-B5EF-8AF4-096B-F230C5F104AF}"/>
              </a:ext>
            </a:extLst>
          </p:cNvPr>
          <p:cNvSpPr>
            <a:spLocks noGrp="1"/>
          </p:cNvSpPr>
          <p:nvPr>
            <p:ph type="ftr" sz="quarter" idx="11"/>
          </p:nvPr>
        </p:nvSpPr>
        <p:spPr/>
        <p:txBody>
          <a:bodyPr/>
          <a:lstStyle/>
          <a:p>
            <a:r>
              <a:rPr lang="en-US"/>
              <a:t>INTRODUCTION TO COMPUTER ANIMATION /K.SANGEETHA/GCD/SNSRCAS</a:t>
            </a:r>
            <a:endParaRPr lang="en-IN"/>
          </a:p>
        </p:txBody>
      </p:sp>
      <p:sp>
        <p:nvSpPr>
          <p:cNvPr id="7" name="Slide Number Placeholder 6">
            <a:extLst>
              <a:ext uri="{FF2B5EF4-FFF2-40B4-BE49-F238E27FC236}">
                <a16:creationId xmlns:a16="http://schemas.microsoft.com/office/drawing/2014/main" id="{8A9D663F-A411-78DD-1432-1796EADC56A2}"/>
              </a:ext>
            </a:extLst>
          </p:cNvPr>
          <p:cNvSpPr>
            <a:spLocks noGrp="1"/>
          </p:cNvSpPr>
          <p:nvPr>
            <p:ph type="sldNum" sz="quarter" idx="12"/>
          </p:nvPr>
        </p:nvSpPr>
        <p:spPr/>
        <p:txBody>
          <a:bodyPr/>
          <a:lstStyle/>
          <a:p>
            <a:fld id="{A5032B9C-D3C5-4F61-BAD0-F48CF97C4B77}" type="slidenum">
              <a:rPr lang="en-IN" smtClean="0"/>
              <a:t>‹#›</a:t>
            </a:fld>
            <a:endParaRPr lang="en-IN"/>
          </a:p>
        </p:txBody>
      </p:sp>
    </p:spTree>
    <p:extLst>
      <p:ext uri="{BB962C8B-B14F-4D97-AF65-F5344CB8AC3E}">
        <p14:creationId xmlns:p14="http://schemas.microsoft.com/office/powerpoint/2010/main" val="1687109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C42B9-3C53-FD62-E82D-06BA6B7BB7C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55CDF63-DCBB-30CE-BC63-E5EF068102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D6952C-9D5D-12E6-AA11-E3E57610F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FDCF52E-5B99-46CF-A47B-6A7D9FEC06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F0D9F-C501-F491-EB7C-0C94B997C4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C98EEAE1-B27A-7809-453F-517B09BED2CB}"/>
              </a:ext>
            </a:extLst>
          </p:cNvPr>
          <p:cNvSpPr>
            <a:spLocks noGrp="1"/>
          </p:cNvSpPr>
          <p:nvPr>
            <p:ph type="dt" sz="half" idx="10"/>
          </p:nvPr>
        </p:nvSpPr>
        <p:spPr/>
        <p:txBody>
          <a:bodyPr/>
          <a:lstStyle/>
          <a:p>
            <a:r>
              <a:rPr lang="en-US"/>
              <a:t>09/05/2024</a:t>
            </a:r>
            <a:endParaRPr lang="en-IN"/>
          </a:p>
        </p:txBody>
      </p:sp>
      <p:sp>
        <p:nvSpPr>
          <p:cNvPr id="8" name="Footer Placeholder 7">
            <a:extLst>
              <a:ext uri="{FF2B5EF4-FFF2-40B4-BE49-F238E27FC236}">
                <a16:creationId xmlns:a16="http://schemas.microsoft.com/office/drawing/2014/main" id="{26688460-8AA3-DB91-C14D-043DC3AD0077}"/>
              </a:ext>
            </a:extLst>
          </p:cNvPr>
          <p:cNvSpPr>
            <a:spLocks noGrp="1"/>
          </p:cNvSpPr>
          <p:nvPr>
            <p:ph type="ftr" sz="quarter" idx="11"/>
          </p:nvPr>
        </p:nvSpPr>
        <p:spPr/>
        <p:txBody>
          <a:bodyPr/>
          <a:lstStyle/>
          <a:p>
            <a:r>
              <a:rPr lang="en-US"/>
              <a:t>INTRODUCTION TO COMPUTER ANIMATION /K.SANGEETHA/GCD/SNSRCAS</a:t>
            </a:r>
            <a:endParaRPr lang="en-IN"/>
          </a:p>
        </p:txBody>
      </p:sp>
      <p:sp>
        <p:nvSpPr>
          <p:cNvPr id="9" name="Slide Number Placeholder 8">
            <a:extLst>
              <a:ext uri="{FF2B5EF4-FFF2-40B4-BE49-F238E27FC236}">
                <a16:creationId xmlns:a16="http://schemas.microsoft.com/office/drawing/2014/main" id="{D9144E14-0984-7B7F-7A9B-800B4F7742B0}"/>
              </a:ext>
            </a:extLst>
          </p:cNvPr>
          <p:cNvSpPr>
            <a:spLocks noGrp="1"/>
          </p:cNvSpPr>
          <p:nvPr>
            <p:ph type="sldNum" sz="quarter" idx="12"/>
          </p:nvPr>
        </p:nvSpPr>
        <p:spPr/>
        <p:txBody>
          <a:bodyPr/>
          <a:lstStyle/>
          <a:p>
            <a:fld id="{A5032B9C-D3C5-4F61-BAD0-F48CF97C4B77}" type="slidenum">
              <a:rPr lang="en-IN" smtClean="0"/>
              <a:t>‹#›</a:t>
            </a:fld>
            <a:endParaRPr lang="en-IN"/>
          </a:p>
        </p:txBody>
      </p:sp>
    </p:spTree>
    <p:extLst>
      <p:ext uri="{BB962C8B-B14F-4D97-AF65-F5344CB8AC3E}">
        <p14:creationId xmlns:p14="http://schemas.microsoft.com/office/powerpoint/2010/main" val="1688414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124FB-87C8-E3DE-459C-1DEE8717E47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B3FC7D33-45B9-69BB-9604-F3AB35258151}"/>
              </a:ext>
            </a:extLst>
          </p:cNvPr>
          <p:cNvSpPr>
            <a:spLocks noGrp="1"/>
          </p:cNvSpPr>
          <p:nvPr>
            <p:ph type="dt" sz="half" idx="10"/>
          </p:nvPr>
        </p:nvSpPr>
        <p:spPr/>
        <p:txBody>
          <a:bodyPr/>
          <a:lstStyle/>
          <a:p>
            <a:r>
              <a:rPr lang="en-US"/>
              <a:t>09/05/2024</a:t>
            </a:r>
            <a:endParaRPr lang="en-IN"/>
          </a:p>
        </p:txBody>
      </p:sp>
      <p:sp>
        <p:nvSpPr>
          <p:cNvPr id="4" name="Footer Placeholder 3">
            <a:extLst>
              <a:ext uri="{FF2B5EF4-FFF2-40B4-BE49-F238E27FC236}">
                <a16:creationId xmlns:a16="http://schemas.microsoft.com/office/drawing/2014/main" id="{932D8794-BD12-ED5F-DC79-8DC2056A5BDF}"/>
              </a:ext>
            </a:extLst>
          </p:cNvPr>
          <p:cNvSpPr>
            <a:spLocks noGrp="1"/>
          </p:cNvSpPr>
          <p:nvPr>
            <p:ph type="ftr" sz="quarter" idx="11"/>
          </p:nvPr>
        </p:nvSpPr>
        <p:spPr/>
        <p:txBody>
          <a:bodyPr/>
          <a:lstStyle/>
          <a:p>
            <a:r>
              <a:rPr lang="en-US"/>
              <a:t>INTRODUCTION TO COMPUTER ANIMATION /K.SANGEETHA/GCD/SNSRCAS</a:t>
            </a:r>
            <a:endParaRPr lang="en-IN"/>
          </a:p>
        </p:txBody>
      </p:sp>
      <p:sp>
        <p:nvSpPr>
          <p:cNvPr id="5" name="Slide Number Placeholder 4">
            <a:extLst>
              <a:ext uri="{FF2B5EF4-FFF2-40B4-BE49-F238E27FC236}">
                <a16:creationId xmlns:a16="http://schemas.microsoft.com/office/drawing/2014/main" id="{B3BAAC24-4AD1-56A2-9E84-4148B827BE90}"/>
              </a:ext>
            </a:extLst>
          </p:cNvPr>
          <p:cNvSpPr>
            <a:spLocks noGrp="1"/>
          </p:cNvSpPr>
          <p:nvPr>
            <p:ph type="sldNum" sz="quarter" idx="12"/>
          </p:nvPr>
        </p:nvSpPr>
        <p:spPr/>
        <p:txBody>
          <a:bodyPr/>
          <a:lstStyle/>
          <a:p>
            <a:fld id="{A5032B9C-D3C5-4F61-BAD0-F48CF97C4B77}" type="slidenum">
              <a:rPr lang="en-IN" smtClean="0"/>
              <a:t>‹#›</a:t>
            </a:fld>
            <a:endParaRPr lang="en-IN"/>
          </a:p>
        </p:txBody>
      </p:sp>
    </p:spTree>
    <p:extLst>
      <p:ext uri="{BB962C8B-B14F-4D97-AF65-F5344CB8AC3E}">
        <p14:creationId xmlns:p14="http://schemas.microsoft.com/office/powerpoint/2010/main" val="209622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9DD84A-856A-4BB4-528B-B69CE89021B4}"/>
              </a:ext>
            </a:extLst>
          </p:cNvPr>
          <p:cNvSpPr>
            <a:spLocks noGrp="1"/>
          </p:cNvSpPr>
          <p:nvPr>
            <p:ph type="dt" sz="half" idx="10"/>
          </p:nvPr>
        </p:nvSpPr>
        <p:spPr/>
        <p:txBody>
          <a:bodyPr/>
          <a:lstStyle/>
          <a:p>
            <a:r>
              <a:rPr lang="en-US"/>
              <a:t>09/05/2024</a:t>
            </a:r>
            <a:endParaRPr lang="en-IN"/>
          </a:p>
        </p:txBody>
      </p:sp>
      <p:sp>
        <p:nvSpPr>
          <p:cNvPr id="3" name="Footer Placeholder 2">
            <a:extLst>
              <a:ext uri="{FF2B5EF4-FFF2-40B4-BE49-F238E27FC236}">
                <a16:creationId xmlns:a16="http://schemas.microsoft.com/office/drawing/2014/main" id="{B8ED2B21-CF47-595C-D8FE-AAF216BF249E}"/>
              </a:ext>
            </a:extLst>
          </p:cNvPr>
          <p:cNvSpPr>
            <a:spLocks noGrp="1"/>
          </p:cNvSpPr>
          <p:nvPr>
            <p:ph type="ftr" sz="quarter" idx="11"/>
          </p:nvPr>
        </p:nvSpPr>
        <p:spPr/>
        <p:txBody>
          <a:bodyPr/>
          <a:lstStyle/>
          <a:p>
            <a:r>
              <a:rPr lang="en-US"/>
              <a:t>INTRODUCTION TO COMPUTER ANIMATION /K.SANGEETHA/GCD/SNSRCAS</a:t>
            </a:r>
            <a:endParaRPr lang="en-IN"/>
          </a:p>
        </p:txBody>
      </p:sp>
      <p:sp>
        <p:nvSpPr>
          <p:cNvPr id="4" name="Slide Number Placeholder 3">
            <a:extLst>
              <a:ext uri="{FF2B5EF4-FFF2-40B4-BE49-F238E27FC236}">
                <a16:creationId xmlns:a16="http://schemas.microsoft.com/office/drawing/2014/main" id="{4A0C732D-C02F-2F79-3AF9-7F4B80D2F25F}"/>
              </a:ext>
            </a:extLst>
          </p:cNvPr>
          <p:cNvSpPr>
            <a:spLocks noGrp="1"/>
          </p:cNvSpPr>
          <p:nvPr>
            <p:ph type="sldNum" sz="quarter" idx="12"/>
          </p:nvPr>
        </p:nvSpPr>
        <p:spPr/>
        <p:txBody>
          <a:bodyPr/>
          <a:lstStyle/>
          <a:p>
            <a:fld id="{A5032B9C-D3C5-4F61-BAD0-F48CF97C4B77}" type="slidenum">
              <a:rPr lang="en-IN" smtClean="0"/>
              <a:t>‹#›</a:t>
            </a:fld>
            <a:endParaRPr lang="en-IN"/>
          </a:p>
        </p:txBody>
      </p:sp>
    </p:spTree>
    <p:extLst>
      <p:ext uri="{BB962C8B-B14F-4D97-AF65-F5344CB8AC3E}">
        <p14:creationId xmlns:p14="http://schemas.microsoft.com/office/powerpoint/2010/main" val="1604354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C0572-634C-9B21-3E94-C1982D963B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8BBE00D2-9B38-C668-B018-6DB0DBEA46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8F12D139-7CC8-310A-57EA-1A044D7A43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485B4A-F525-4D8E-5F7E-22C75C0C0A8C}"/>
              </a:ext>
            </a:extLst>
          </p:cNvPr>
          <p:cNvSpPr>
            <a:spLocks noGrp="1"/>
          </p:cNvSpPr>
          <p:nvPr>
            <p:ph type="dt" sz="half" idx="10"/>
          </p:nvPr>
        </p:nvSpPr>
        <p:spPr/>
        <p:txBody>
          <a:bodyPr/>
          <a:lstStyle/>
          <a:p>
            <a:r>
              <a:rPr lang="en-US"/>
              <a:t>09/05/2024</a:t>
            </a:r>
            <a:endParaRPr lang="en-IN"/>
          </a:p>
        </p:txBody>
      </p:sp>
      <p:sp>
        <p:nvSpPr>
          <p:cNvPr id="6" name="Footer Placeholder 5">
            <a:extLst>
              <a:ext uri="{FF2B5EF4-FFF2-40B4-BE49-F238E27FC236}">
                <a16:creationId xmlns:a16="http://schemas.microsoft.com/office/drawing/2014/main" id="{B70CDC05-7DB1-2A9A-AAEF-E5D4734D3F05}"/>
              </a:ext>
            </a:extLst>
          </p:cNvPr>
          <p:cNvSpPr>
            <a:spLocks noGrp="1"/>
          </p:cNvSpPr>
          <p:nvPr>
            <p:ph type="ftr" sz="quarter" idx="11"/>
          </p:nvPr>
        </p:nvSpPr>
        <p:spPr/>
        <p:txBody>
          <a:bodyPr/>
          <a:lstStyle/>
          <a:p>
            <a:r>
              <a:rPr lang="en-US"/>
              <a:t>INTRODUCTION TO COMPUTER ANIMATION /K.SANGEETHA/GCD/SNSRCAS</a:t>
            </a:r>
            <a:endParaRPr lang="en-IN"/>
          </a:p>
        </p:txBody>
      </p:sp>
      <p:sp>
        <p:nvSpPr>
          <p:cNvPr id="7" name="Slide Number Placeholder 6">
            <a:extLst>
              <a:ext uri="{FF2B5EF4-FFF2-40B4-BE49-F238E27FC236}">
                <a16:creationId xmlns:a16="http://schemas.microsoft.com/office/drawing/2014/main" id="{38DC0D53-BE07-6E45-8053-838FA5C6FA14}"/>
              </a:ext>
            </a:extLst>
          </p:cNvPr>
          <p:cNvSpPr>
            <a:spLocks noGrp="1"/>
          </p:cNvSpPr>
          <p:nvPr>
            <p:ph type="sldNum" sz="quarter" idx="12"/>
          </p:nvPr>
        </p:nvSpPr>
        <p:spPr/>
        <p:txBody>
          <a:bodyPr/>
          <a:lstStyle/>
          <a:p>
            <a:fld id="{A5032B9C-D3C5-4F61-BAD0-F48CF97C4B77}" type="slidenum">
              <a:rPr lang="en-IN" smtClean="0"/>
              <a:t>‹#›</a:t>
            </a:fld>
            <a:endParaRPr lang="en-IN"/>
          </a:p>
        </p:txBody>
      </p:sp>
    </p:spTree>
    <p:extLst>
      <p:ext uri="{BB962C8B-B14F-4D97-AF65-F5344CB8AC3E}">
        <p14:creationId xmlns:p14="http://schemas.microsoft.com/office/powerpoint/2010/main" val="2524096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3C12A-6976-9015-3C25-95CFBC4517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072CAAA-0CB6-05CA-EBF1-208D3C60AE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720A6F8A-2E2E-C53D-49EB-9DE00640DD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124E26-E0D3-6E17-60CE-62E3A9937029}"/>
              </a:ext>
            </a:extLst>
          </p:cNvPr>
          <p:cNvSpPr>
            <a:spLocks noGrp="1"/>
          </p:cNvSpPr>
          <p:nvPr>
            <p:ph type="dt" sz="half" idx="10"/>
          </p:nvPr>
        </p:nvSpPr>
        <p:spPr/>
        <p:txBody>
          <a:bodyPr/>
          <a:lstStyle/>
          <a:p>
            <a:r>
              <a:rPr lang="en-US"/>
              <a:t>09/05/2024</a:t>
            </a:r>
            <a:endParaRPr lang="en-IN"/>
          </a:p>
        </p:txBody>
      </p:sp>
      <p:sp>
        <p:nvSpPr>
          <p:cNvPr id="6" name="Footer Placeholder 5">
            <a:extLst>
              <a:ext uri="{FF2B5EF4-FFF2-40B4-BE49-F238E27FC236}">
                <a16:creationId xmlns:a16="http://schemas.microsoft.com/office/drawing/2014/main" id="{3BC2E631-5334-26F9-3240-15B65D1B8311}"/>
              </a:ext>
            </a:extLst>
          </p:cNvPr>
          <p:cNvSpPr>
            <a:spLocks noGrp="1"/>
          </p:cNvSpPr>
          <p:nvPr>
            <p:ph type="ftr" sz="quarter" idx="11"/>
          </p:nvPr>
        </p:nvSpPr>
        <p:spPr/>
        <p:txBody>
          <a:bodyPr/>
          <a:lstStyle/>
          <a:p>
            <a:r>
              <a:rPr lang="en-US"/>
              <a:t>INTRODUCTION TO COMPUTER ANIMATION /K.SANGEETHA/GCD/SNSRCAS</a:t>
            </a:r>
            <a:endParaRPr lang="en-IN"/>
          </a:p>
        </p:txBody>
      </p:sp>
      <p:sp>
        <p:nvSpPr>
          <p:cNvPr id="7" name="Slide Number Placeholder 6">
            <a:extLst>
              <a:ext uri="{FF2B5EF4-FFF2-40B4-BE49-F238E27FC236}">
                <a16:creationId xmlns:a16="http://schemas.microsoft.com/office/drawing/2014/main" id="{F89ACFE4-22BC-988C-5C59-C05178C07DD1}"/>
              </a:ext>
            </a:extLst>
          </p:cNvPr>
          <p:cNvSpPr>
            <a:spLocks noGrp="1"/>
          </p:cNvSpPr>
          <p:nvPr>
            <p:ph type="sldNum" sz="quarter" idx="12"/>
          </p:nvPr>
        </p:nvSpPr>
        <p:spPr/>
        <p:txBody>
          <a:bodyPr/>
          <a:lstStyle/>
          <a:p>
            <a:fld id="{A5032B9C-D3C5-4F61-BAD0-F48CF97C4B77}" type="slidenum">
              <a:rPr lang="en-IN" smtClean="0"/>
              <a:t>‹#›</a:t>
            </a:fld>
            <a:endParaRPr lang="en-IN"/>
          </a:p>
        </p:txBody>
      </p:sp>
    </p:spTree>
    <p:extLst>
      <p:ext uri="{BB962C8B-B14F-4D97-AF65-F5344CB8AC3E}">
        <p14:creationId xmlns:p14="http://schemas.microsoft.com/office/powerpoint/2010/main" val="349590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AA33F8-E96A-D774-74D4-3BFA5AF5E8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80B1825-D304-8CAF-05AD-65A7AFBA8D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B14163D-13E4-4240-AA1A-F75788ECD3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09/05/2024</a:t>
            </a:r>
            <a:endParaRPr lang="en-IN"/>
          </a:p>
        </p:txBody>
      </p:sp>
      <p:sp>
        <p:nvSpPr>
          <p:cNvPr id="5" name="Footer Placeholder 4">
            <a:extLst>
              <a:ext uri="{FF2B5EF4-FFF2-40B4-BE49-F238E27FC236}">
                <a16:creationId xmlns:a16="http://schemas.microsoft.com/office/drawing/2014/main" id="{E051A43C-00BB-3A46-05F1-151742604D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INTRODUCTION TO COMPUTER ANIMATION /K.SANGEETHA/GCD/SNSRCAS</a:t>
            </a:r>
            <a:endParaRPr lang="en-IN"/>
          </a:p>
        </p:txBody>
      </p:sp>
      <p:sp>
        <p:nvSpPr>
          <p:cNvPr id="6" name="Slide Number Placeholder 5">
            <a:extLst>
              <a:ext uri="{FF2B5EF4-FFF2-40B4-BE49-F238E27FC236}">
                <a16:creationId xmlns:a16="http://schemas.microsoft.com/office/drawing/2014/main" id="{F81C8ED3-0F27-C750-C5D2-9E7E4EBAFC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032B9C-D3C5-4F61-BAD0-F48CF97C4B77}" type="slidenum">
              <a:rPr lang="en-IN" smtClean="0"/>
              <a:t>‹#›</a:t>
            </a:fld>
            <a:endParaRPr lang="en-IN"/>
          </a:p>
        </p:txBody>
      </p:sp>
    </p:spTree>
    <p:extLst>
      <p:ext uri="{BB962C8B-B14F-4D97-AF65-F5344CB8AC3E}">
        <p14:creationId xmlns:p14="http://schemas.microsoft.com/office/powerpoint/2010/main" val="3855959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7" name="Freeform 3"/>
          <p:cNvSpPr/>
          <p:nvPr/>
        </p:nvSpPr>
        <p:spPr>
          <a:xfrm>
            <a:off x="0" y="0"/>
            <a:ext cx="10410092" cy="6856896"/>
          </a:xfrm>
          <a:custGeom>
            <a:avLst/>
            <a:gdLst/>
            <a:ahLst/>
            <a:cxnLst/>
            <a:rect l="l" t="t" r="r" b="b"/>
            <a:pathLst>
              <a:path w="2868730" h="302802">
                <a:moveTo>
                  <a:pt x="0" y="0"/>
                </a:moveTo>
                <a:lnTo>
                  <a:pt x="2868730" y="0"/>
                </a:lnTo>
                <a:lnTo>
                  <a:pt x="2868730" y="302802"/>
                </a:lnTo>
                <a:lnTo>
                  <a:pt x="0" y="302802"/>
                </a:lnTo>
                <a:close/>
              </a:path>
            </a:pathLst>
          </a:custGeom>
          <a:solidFill>
            <a:srgbClr val="72C02C">
              <a:alpha val="80000"/>
            </a:srgbClr>
          </a:solidFill>
        </p:spPr>
      </p:sp>
      <p:sp>
        <p:nvSpPr>
          <p:cNvPr id="91" name="Google Shape;91;p1"/>
          <p:cNvSpPr/>
          <p:nvPr/>
        </p:nvSpPr>
        <p:spPr>
          <a:xfrm>
            <a:off x="11283853" y="1269640"/>
            <a:ext cx="31847" cy="5588360"/>
          </a:xfrm>
          <a:prstGeom prst="rect">
            <a:avLst/>
          </a:prstGeom>
          <a:solidFill>
            <a:srgbClr val="5F8368"/>
          </a:solidFill>
          <a:ln>
            <a:noFill/>
          </a:ln>
        </p:spPr>
        <p:txBody>
          <a:bodyPr spcFirstLastPara="1" wrap="square" lIns="60950" tIns="60950" rIns="60950" bIns="60950" anchor="ctr" anchorCtr="0">
            <a:noAutofit/>
          </a:bodyPr>
          <a:lstStyle/>
          <a:p>
            <a:endParaRPr sz="1200"/>
          </a:p>
        </p:txBody>
      </p:sp>
      <p:sp>
        <p:nvSpPr>
          <p:cNvPr id="93" name="Google Shape;93;p1"/>
          <p:cNvSpPr/>
          <p:nvPr/>
        </p:nvSpPr>
        <p:spPr>
          <a:xfrm>
            <a:off x="1020726" y="206668"/>
            <a:ext cx="9413359" cy="3508819"/>
          </a:xfrm>
          <a:prstGeom prst="rect">
            <a:avLst/>
          </a:prstGeom>
          <a:noFill/>
          <a:ln>
            <a:noFill/>
          </a:ln>
        </p:spPr>
        <p:txBody>
          <a:bodyPr spcFirstLastPara="1" wrap="square" lIns="60950" tIns="30467" rIns="60950" bIns="30467" anchor="t" anchorCtr="0">
            <a:spAutoFit/>
          </a:bodyPr>
          <a:lstStyle/>
          <a:p>
            <a:pPr algn="ctr"/>
            <a:r>
              <a:rPr lang="en-IN" sz="2267" b="1" dirty="0" err="1">
                <a:solidFill>
                  <a:schemeClr val="dk1"/>
                </a:solidFill>
                <a:latin typeface="Cambria"/>
                <a:ea typeface="Cambria"/>
                <a:sym typeface="Cambria"/>
              </a:rPr>
              <a:t>Dr.</a:t>
            </a:r>
            <a:r>
              <a:rPr lang="en-IN" sz="2267" b="1" dirty="0">
                <a:solidFill>
                  <a:schemeClr val="dk1"/>
                </a:solidFill>
                <a:latin typeface="Cambria"/>
                <a:ea typeface="Cambria"/>
                <a:sym typeface="Cambria"/>
              </a:rPr>
              <a:t> SNS RAJALAKSHMI COLLEGE OF ARTS &amp; SCIENCE (Autonomous)</a:t>
            </a:r>
          </a:p>
          <a:p>
            <a:pPr algn="ctr"/>
            <a:r>
              <a:rPr lang="en-IN" sz="1867" b="1" dirty="0">
                <a:solidFill>
                  <a:schemeClr val="dk1"/>
                </a:solidFill>
                <a:latin typeface="Cambria"/>
                <a:ea typeface="Cambria"/>
                <a:sym typeface="Cambria"/>
              </a:rPr>
              <a:t>Coimbatore -641049</a:t>
            </a:r>
          </a:p>
          <a:p>
            <a:pPr algn="ctr"/>
            <a:endParaRPr lang="en-IN" sz="1867" b="1" dirty="0">
              <a:solidFill>
                <a:schemeClr val="dk1"/>
              </a:solidFill>
              <a:latin typeface="Cambria"/>
              <a:ea typeface="Cambria"/>
              <a:sym typeface="Cambria"/>
            </a:endParaRPr>
          </a:p>
          <a:p>
            <a:pPr algn="ctr"/>
            <a:r>
              <a:rPr lang="en-US" sz="1600" dirty="0">
                <a:solidFill>
                  <a:schemeClr val="dk1"/>
                </a:solidFill>
                <a:latin typeface="Cambria"/>
                <a:ea typeface="Cambria"/>
                <a:cs typeface="Cambria"/>
                <a:sym typeface="Cambria"/>
              </a:rPr>
              <a:t>Accredited by NAAC(Cycle–III) with ‘A+’ Grade</a:t>
            </a:r>
            <a:endParaRPr sz="1200" dirty="0"/>
          </a:p>
          <a:p>
            <a:pPr lvl="0" algn="ctr"/>
            <a:r>
              <a:rPr lang="en-US" sz="1600" dirty="0">
                <a:solidFill>
                  <a:schemeClr val="dk1"/>
                </a:solidFill>
                <a:latin typeface="Cambria"/>
                <a:ea typeface="Cambria"/>
                <a:cs typeface="Cambria"/>
                <a:sym typeface="Cambria"/>
              </a:rPr>
              <a:t>(Recognized by UGC, Approved by AICTE, New Delhi and  </a:t>
            </a:r>
          </a:p>
          <a:p>
            <a:pPr lvl="0" algn="ctr"/>
            <a:r>
              <a:rPr lang="en-US" sz="1600" dirty="0">
                <a:solidFill>
                  <a:schemeClr val="dk1"/>
                </a:solidFill>
                <a:latin typeface="Cambria"/>
                <a:ea typeface="Cambria"/>
                <a:cs typeface="Cambria"/>
                <a:sym typeface="Cambria"/>
              </a:rPr>
              <a:t>Affiliated to Bharathiar University, Coimbatore) </a:t>
            </a:r>
          </a:p>
          <a:p>
            <a:pPr lvl="0" algn="ctr"/>
            <a:endParaRPr lang="en-US" sz="1600" b="1" dirty="0">
              <a:solidFill>
                <a:schemeClr val="dk1"/>
              </a:solidFill>
              <a:latin typeface="Cambria"/>
              <a:ea typeface="Cambria"/>
              <a:cs typeface="Cambria"/>
              <a:sym typeface="Cambria"/>
            </a:endParaRPr>
          </a:p>
          <a:p>
            <a:pPr lvl="0" algn="ctr"/>
            <a:endParaRPr lang="en-US" sz="1600" b="1" dirty="0">
              <a:solidFill>
                <a:schemeClr val="dk1"/>
              </a:solidFill>
              <a:latin typeface="Cambria"/>
              <a:ea typeface="Cambria"/>
              <a:cs typeface="Cambria"/>
              <a:sym typeface="Cambria"/>
            </a:endParaRPr>
          </a:p>
          <a:p>
            <a:pPr algn="ctr"/>
            <a:r>
              <a:rPr lang="en-US" sz="2400" b="1" dirty="0">
                <a:solidFill>
                  <a:schemeClr val="dk1"/>
                </a:solidFill>
                <a:latin typeface="Cambria"/>
                <a:ea typeface="Cambria"/>
                <a:cs typeface="Cambria"/>
                <a:sym typeface="Cambria"/>
              </a:rPr>
              <a:t>DEPARTMENT OF COMPUTER SCIENCE (GRAPHICS AND CREATIVE DESIGN)</a:t>
            </a:r>
            <a:endParaRPr sz="1200" dirty="0"/>
          </a:p>
          <a:p>
            <a:pPr algn="ctr"/>
            <a:br>
              <a:rPr lang="en-US" sz="2400" b="1" dirty="0">
                <a:solidFill>
                  <a:schemeClr val="dk1"/>
                </a:solidFill>
                <a:latin typeface="Cambria"/>
                <a:ea typeface="Cambria"/>
                <a:cs typeface="Cambria"/>
                <a:sym typeface="Cambria"/>
              </a:rPr>
            </a:br>
            <a:endParaRPr sz="1200" dirty="0">
              <a:solidFill>
                <a:schemeClr val="dk1"/>
              </a:solidFill>
              <a:latin typeface="Calibri"/>
              <a:ea typeface="Calibri"/>
              <a:cs typeface="Calibri"/>
              <a:sym typeface="Calibri"/>
            </a:endParaRPr>
          </a:p>
        </p:txBody>
      </p:sp>
      <p:sp>
        <p:nvSpPr>
          <p:cNvPr id="94" name="Google Shape;94;p1"/>
          <p:cNvSpPr/>
          <p:nvPr/>
        </p:nvSpPr>
        <p:spPr>
          <a:xfrm>
            <a:off x="1431234" y="3199296"/>
            <a:ext cx="8375374" cy="3811658"/>
          </a:xfrm>
          <a:prstGeom prst="rect">
            <a:avLst/>
          </a:prstGeom>
          <a:noFill/>
          <a:ln>
            <a:noFill/>
          </a:ln>
        </p:spPr>
        <p:txBody>
          <a:bodyPr spcFirstLastPara="1" wrap="square" lIns="60950" tIns="30467" rIns="60950" bIns="30467" anchor="t" anchorCtr="0">
            <a:spAutoFit/>
          </a:bodyPr>
          <a:lstStyle/>
          <a:p>
            <a:pPr algn="ctr"/>
            <a:endParaRPr sz="1867" b="1" dirty="0">
              <a:solidFill>
                <a:schemeClr val="dk1"/>
              </a:solidFill>
              <a:latin typeface="Cambria"/>
              <a:ea typeface="Cambria"/>
              <a:cs typeface="Cambria"/>
              <a:sym typeface="Cambria"/>
            </a:endParaRPr>
          </a:p>
          <a:p>
            <a:pPr algn="ctr"/>
            <a:r>
              <a:rPr lang="en-US" sz="2400" b="1" dirty="0">
                <a:solidFill>
                  <a:schemeClr val="dk1"/>
                </a:solidFill>
                <a:latin typeface="Cambria"/>
                <a:ea typeface="Cambria"/>
                <a:cs typeface="Cambria"/>
                <a:sym typeface="Cambria"/>
              </a:rPr>
              <a:t>COURSE NAME : </a:t>
            </a:r>
            <a:r>
              <a:rPr lang="en-US" sz="2400" dirty="0">
                <a:solidFill>
                  <a:schemeClr val="accent6">
                    <a:lumMod val="50000"/>
                  </a:schemeClr>
                </a:solidFill>
                <a:latin typeface="Algerian" panose="04020705040A02060702" pitchFamily="82" charset="0"/>
              </a:rPr>
              <a:t> </a:t>
            </a:r>
            <a:r>
              <a:rPr lang="en-IN" sz="2400" b="1" dirty="0">
                <a:solidFill>
                  <a:schemeClr val="dk1"/>
                </a:solidFill>
                <a:latin typeface="Cambria"/>
                <a:ea typeface="Cambria"/>
              </a:rPr>
              <a:t>INTRODUCTION TO COMPUTER ANIMATION</a:t>
            </a:r>
            <a:endParaRPr lang="en-US" sz="2400" b="1" dirty="0">
              <a:solidFill>
                <a:schemeClr val="dk1"/>
              </a:solidFill>
              <a:latin typeface="Cambria"/>
              <a:ea typeface="Cambria"/>
            </a:endParaRPr>
          </a:p>
          <a:p>
            <a:pPr algn="ctr"/>
            <a:endParaRPr sz="2400" b="1" dirty="0">
              <a:solidFill>
                <a:schemeClr val="dk1"/>
              </a:solidFill>
              <a:latin typeface="Cambria"/>
              <a:ea typeface="Cambria"/>
              <a:cs typeface="Cambria"/>
              <a:sym typeface="Cambria"/>
            </a:endParaRPr>
          </a:p>
          <a:p>
            <a:pPr algn="ctr"/>
            <a:r>
              <a:rPr lang="en-US" sz="2133" dirty="0">
                <a:solidFill>
                  <a:schemeClr val="dk1"/>
                </a:solidFill>
                <a:latin typeface="Cambria"/>
                <a:ea typeface="Cambria"/>
                <a:cs typeface="Cambria"/>
                <a:sym typeface="Cambria"/>
              </a:rPr>
              <a:t>II YEAR /III SEMESTER</a:t>
            </a:r>
            <a:endParaRPr sz="1200" dirty="0"/>
          </a:p>
          <a:p>
            <a:pPr algn="ctr"/>
            <a:endParaRPr sz="2400" b="1" dirty="0">
              <a:solidFill>
                <a:schemeClr val="dk1"/>
              </a:solidFill>
              <a:latin typeface="Cambria"/>
              <a:ea typeface="Cambria"/>
              <a:cs typeface="Cambria"/>
              <a:sym typeface="Cambria"/>
            </a:endParaRPr>
          </a:p>
          <a:p>
            <a:pPr algn="ctr">
              <a:lnSpc>
                <a:spcPct val="107000"/>
              </a:lnSpc>
              <a:spcAft>
                <a:spcPts val="533"/>
              </a:spcAft>
            </a:pPr>
            <a:r>
              <a:rPr lang="en-US" sz="2400" dirty="0">
                <a:solidFill>
                  <a:schemeClr val="dk1"/>
                </a:solidFill>
                <a:latin typeface="Cambria"/>
                <a:ea typeface="Cambria"/>
                <a:cs typeface="Cambria"/>
                <a:sym typeface="Cambria"/>
              </a:rPr>
              <a:t>Unit I- </a:t>
            </a:r>
            <a:r>
              <a:rPr lang="en-US" sz="2400" dirty="0">
                <a:solidFill>
                  <a:srgbClr val="7030A0"/>
                </a:solidFill>
                <a:latin typeface="Algerian" panose="04020705040A02060702" pitchFamily="82" charset="0"/>
                <a:ea typeface="Cambria"/>
              </a:rPr>
              <a:t>Principles and Processes: Ideas Generation</a:t>
            </a:r>
            <a:endParaRPr lang="en-IN" sz="2400" dirty="0">
              <a:solidFill>
                <a:srgbClr val="7030A0"/>
              </a:solidFill>
              <a:latin typeface="Algerian" panose="04020705040A02060702" pitchFamily="82" charset="0"/>
              <a:ea typeface="Cambria"/>
            </a:endParaRPr>
          </a:p>
          <a:p>
            <a:pPr algn="ctr">
              <a:lnSpc>
                <a:spcPct val="107000"/>
              </a:lnSpc>
              <a:spcAft>
                <a:spcPts val="533"/>
              </a:spcAft>
            </a:pPr>
            <a:r>
              <a:rPr lang="en-IN" sz="2400" dirty="0">
                <a:solidFill>
                  <a:srgbClr val="7030A0"/>
                </a:solidFill>
                <a:latin typeface="Algerian" panose="04020705040A02060702" pitchFamily="82" charset="0"/>
                <a:ea typeface="Cambria"/>
              </a:rPr>
              <a:t>  </a:t>
            </a:r>
          </a:p>
          <a:p>
            <a:pPr algn="ctr"/>
            <a:br>
              <a:rPr lang="en-US" sz="2400" dirty="0">
                <a:solidFill>
                  <a:srgbClr val="7030A0"/>
                </a:solidFill>
                <a:latin typeface="Algerian" panose="04020705040A02060702" pitchFamily="82" charset="0"/>
                <a:ea typeface="Cambria"/>
                <a:sym typeface="Cambria"/>
              </a:rPr>
            </a:br>
            <a:endParaRPr sz="2400" dirty="0">
              <a:solidFill>
                <a:srgbClr val="7030A0"/>
              </a:solidFill>
              <a:latin typeface="Algerian" panose="04020705040A02060702" pitchFamily="82" charset="0"/>
              <a:ea typeface="Cambria"/>
              <a:sym typeface="Cambria"/>
            </a:endParaRPr>
          </a:p>
        </p:txBody>
      </p:sp>
      <p:pic>
        <p:nvPicPr>
          <p:cNvPr id="15" name="Google Shape;15;p13"/>
          <p:cNvPicPr preferRelativeResize="0"/>
          <p:nvPr/>
        </p:nvPicPr>
        <p:blipFill rotWithShape="1">
          <a:blip r:embed="rId3">
            <a:alphaModFix/>
          </a:blip>
          <a:srcRect/>
          <a:stretch/>
        </p:blipFill>
        <p:spPr>
          <a:xfrm>
            <a:off x="0" y="283535"/>
            <a:ext cx="1035721" cy="622151"/>
          </a:xfrm>
          <a:prstGeom prst="rect">
            <a:avLst/>
          </a:prstGeom>
          <a:noFill/>
          <a:ln>
            <a:noFill/>
          </a:ln>
        </p:spPr>
      </p:pic>
      <p:sp>
        <p:nvSpPr>
          <p:cNvPr id="2" name="Date Placeholder 1">
            <a:extLst>
              <a:ext uri="{FF2B5EF4-FFF2-40B4-BE49-F238E27FC236}">
                <a16:creationId xmlns:a16="http://schemas.microsoft.com/office/drawing/2014/main" id="{B9CCB720-C7F7-6611-EF22-5B9D5F25465D}"/>
              </a:ext>
            </a:extLst>
          </p:cNvPr>
          <p:cNvSpPr>
            <a:spLocks noGrp="1"/>
          </p:cNvSpPr>
          <p:nvPr>
            <p:ph type="dt" sz="half" idx="10"/>
          </p:nvPr>
        </p:nvSpPr>
        <p:spPr/>
        <p:txBody>
          <a:bodyPr/>
          <a:lstStyle/>
          <a:p>
            <a:r>
              <a:rPr lang="en-US"/>
              <a:t>09/05/2024</a:t>
            </a:r>
            <a:endParaRPr lang="en-IN"/>
          </a:p>
        </p:txBody>
      </p:sp>
      <p:sp>
        <p:nvSpPr>
          <p:cNvPr id="3" name="Footer Placeholder 2">
            <a:extLst>
              <a:ext uri="{FF2B5EF4-FFF2-40B4-BE49-F238E27FC236}">
                <a16:creationId xmlns:a16="http://schemas.microsoft.com/office/drawing/2014/main" id="{5BAFCD16-3801-7245-014D-D01FB4FB1E8E}"/>
              </a:ext>
            </a:extLst>
          </p:cNvPr>
          <p:cNvSpPr>
            <a:spLocks noGrp="1"/>
          </p:cNvSpPr>
          <p:nvPr>
            <p:ph type="ftr" sz="quarter" idx="11"/>
          </p:nvPr>
        </p:nvSpPr>
        <p:spPr/>
        <p:txBody>
          <a:bodyPr/>
          <a:lstStyle/>
          <a:p>
            <a:r>
              <a:rPr lang="en-US"/>
              <a:t>INTRODUCTION TO COMPUTER ANIMATION /K.SANGEETHA/GCD/SNSRCAS</a:t>
            </a:r>
            <a:endParaRPr lang="en-IN"/>
          </a:p>
        </p:txBody>
      </p:sp>
      <p:sp>
        <p:nvSpPr>
          <p:cNvPr id="4" name="Slide Number Placeholder 3">
            <a:extLst>
              <a:ext uri="{FF2B5EF4-FFF2-40B4-BE49-F238E27FC236}">
                <a16:creationId xmlns:a16="http://schemas.microsoft.com/office/drawing/2014/main" id="{E985CEB6-6AC9-16F0-5E91-595928116571}"/>
              </a:ext>
            </a:extLst>
          </p:cNvPr>
          <p:cNvSpPr>
            <a:spLocks noGrp="1"/>
          </p:cNvSpPr>
          <p:nvPr>
            <p:ph type="sldNum" sz="quarter" idx="12"/>
          </p:nvPr>
        </p:nvSpPr>
        <p:spPr/>
        <p:txBody>
          <a:bodyPr/>
          <a:lstStyle/>
          <a:p>
            <a:fld id="{A5032B9C-D3C5-4F61-BAD0-F48CF97C4B77}" type="slidenum">
              <a:rPr lang="en-IN" smtClean="0"/>
              <a:t>1</a:t>
            </a:fld>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Freeform 3"/>
          <p:cNvSpPr/>
          <p:nvPr/>
        </p:nvSpPr>
        <p:spPr>
          <a:xfrm>
            <a:off x="1" y="6395229"/>
            <a:ext cx="7261471" cy="461667"/>
          </a:xfrm>
          <a:custGeom>
            <a:avLst/>
            <a:gdLst/>
            <a:ahLst/>
            <a:cxnLst/>
            <a:rect l="l" t="t" r="r" b="b"/>
            <a:pathLst>
              <a:path w="2868730" h="302802">
                <a:moveTo>
                  <a:pt x="0" y="0"/>
                </a:moveTo>
                <a:lnTo>
                  <a:pt x="2868730" y="0"/>
                </a:lnTo>
                <a:lnTo>
                  <a:pt x="2868730" y="302802"/>
                </a:lnTo>
                <a:lnTo>
                  <a:pt x="0" y="302802"/>
                </a:lnTo>
                <a:close/>
              </a:path>
            </a:pathLst>
          </a:custGeom>
          <a:solidFill>
            <a:srgbClr val="72C02C"/>
          </a:solidFill>
        </p:spPr>
      </p:sp>
      <p:sp>
        <p:nvSpPr>
          <p:cNvPr id="100" name="Google Shape;100;p2"/>
          <p:cNvSpPr/>
          <p:nvPr/>
        </p:nvSpPr>
        <p:spPr>
          <a:xfrm flipH="1">
            <a:off x="565150" y="1549400"/>
            <a:ext cx="44450" cy="4775200"/>
          </a:xfrm>
          <a:prstGeom prst="rect">
            <a:avLst/>
          </a:prstGeom>
          <a:solidFill>
            <a:srgbClr val="5F8368"/>
          </a:solidFill>
          <a:ln>
            <a:noFill/>
          </a:ln>
        </p:spPr>
        <p:txBody>
          <a:bodyPr spcFirstLastPara="1" wrap="square" lIns="60950" tIns="60950" rIns="60950" bIns="60950" anchor="ctr" anchorCtr="0">
            <a:noAutofit/>
          </a:bodyPr>
          <a:lstStyle/>
          <a:p>
            <a:endParaRPr sz="1200"/>
          </a:p>
        </p:txBody>
      </p:sp>
      <p:sp>
        <p:nvSpPr>
          <p:cNvPr id="104" name="Google Shape;104;p2"/>
          <p:cNvSpPr txBox="1">
            <a:spLocks noGrp="1"/>
          </p:cNvSpPr>
          <p:nvPr>
            <p:ph type="dt" idx="10"/>
          </p:nvPr>
        </p:nvSpPr>
        <p:spPr>
          <a:prstGeom prst="rect">
            <a:avLst/>
          </a:prstGeom>
          <a:noFill/>
          <a:ln>
            <a:noFill/>
          </a:ln>
        </p:spPr>
        <p:txBody>
          <a:bodyPr spcFirstLastPara="1" vert="horz" wrap="square" lIns="60950" tIns="30467" rIns="60950" bIns="30467" rtlCol="0" anchor="ctr" anchorCtr="0">
            <a:noAutofit/>
          </a:bodyPr>
          <a:lstStyle/>
          <a:p>
            <a:r>
              <a:rPr lang="en-US"/>
              <a:t>09/05/2024</a:t>
            </a:r>
            <a:endParaRPr lang="en-US" dirty="0"/>
          </a:p>
        </p:txBody>
      </p:sp>
      <p:sp>
        <p:nvSpPr>
          <p:cNvPr id="106" name="Google Shape;106;p2"/>
          <p:cNvSpPr txBox="1">
            <a:spLocks noGrp="1"/>
          </p:cNvSpPr>
          <p:nvPr>
            <p:ph type="ftr" idx="11"/>
          </p:nvPr>
        </p:nvSpPr>
        <p:spPr>
          <a:prstGeom prst="rect">
            <a:avLst/>
          </a:prstGeom>
          <a:noFill/>
          <a:ln>
            <a:noFill/>
          </a:ln>
        </p:spPr>
        <p:txBody>
          <a:bodyPr spcFirstLastPara="1" vert="horz" wrap="square" lIns="60950" tIns="30467" rIns="60950" bIns="30467" rtlCol="0" anchor="ctr" anchorCtr="0">
            <a:noAutofit/>
          </a:bodyPr>
          <a:lstStyle/>
          <a:p>
            <a:r>
              <a:rPr lang="en-US" sz="933">
                <a:solidFill>
                  <a:schemeClr val="dk1"/>
                </a:solidFill>
                <a:latin typeface="Cambria"/>
                <a:ea typeface="Cambria"/>
              </a:rPr>
              <a:t>INTRODUCTION TO COMPUTER ANIMATION /K.SANGEETHA/GCD/SNSRCAS</a:t>
            </a:r>
            <a:endParaRPr lang="en-IN" dirty="0"/>
          </a:p>
        </p:txBody>
      </p:sp>
      <p:sp>
        <p:nvSpPr>
          <p:cNvPr id="105" name="Google Shape;105;p2"/>
          <p:cNvSpPr txBox="1">
            <a:spLocks noGrp="1"/>
          </p:cNvSpPr>
          <p:nvPr>
            <p:ph type="sldNum" idx="12"/>
          </p:nvPr>
        </p:nvSpPr>
        <p:spPr>
          <a:prstGeom prst="rect">
            <a:avLst/>
          </a:prstGeom>
          <a:noFill/>
          <a:ln>
            <a:noFill/>
          </a:ln>
        </p:spPr>
        <p:txBody>
          <a:bodyPr spcFirstLastPara="1" vert="horz" wrap="square" lIns="60950" tIns="30467" rIns="60950" bIns="30467" rtlCol="0" anchor="ctr" anchorCtr="0">
            <a:noAutofit/>
          </a:bodyPr>
          <a:lstStyle/>
          <a:p>
            <a:fld id="{00000000-1234-1234-1234-123412341234}" type="slidenum">
              <a:rPr lang="en-US" smtClean="0"/>
              <a:pPr/>
              <a:t>10</a:t>
            </a:fld>
            <a:r>
              <a:rPr lang="en-US" dirty="0"/>
              <a:t>/15</a:t>
            </a:r>
            <a:endParaRPr dirty="0"/>
          </a:p>
        </p:txBody>
      </p:sp>
      <p:sp>
        <p:nvSpPr>
          <p:cNvPr id="2" name="AutoShape 2" descr="selected image preview">
            <a:extLst>
              <a:ext uri="{FF2B5EF4-FFF2-40B4-BE49-F238E27FC236}">
                <a16:creationId xmlns:a16="http://schemas.microsoft.com/office/drawing/2014/main" id="{4BC089C1-B7AC-4EB9-7DFA-FE29F327875E}"/>
              </a:ext>
            </a:extLst>
          </p:cNvPr>
          <p:cNvSpPr>
            <a:spLocks noChangeAspect="1" noChangeArrowheads="1"/>
          </p:cNvSpPr>
          <p:nvPr/>
        </p:nvSpPr>
        <p:spPr bwMode="auto">
          <a:xfrm>
            <a:off x="5994400" y="33274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3" name="AutoShape 4" descr="selected image preview">
            <a:extLst>
              <a:ext uri="{FF2B5EF4-FFF2-40B4-BE49-F238E27FC236}">
                <a16:creationId xmlns:a16="http://schemas.microsoft.com/office/drawing/2014/main" id="{CC630A95-20D3-6376-930B-52D3348F408E}"/>
              </a:ext>
            </a:extLst>
          </p:cNvPr>
          <p:cNvSpPr>
            <a:spLocks noChangeAspect="1" noChangeArrowheads="1"/>
          </p:cNvSpPr>
          <p:nvPr/>
        </p:nvSpPr>
        <p:spPr bwMode="auto">
          <a:xfrm>
            <a:off x="6096000" y="34290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4" name="AutoShape 6" descr="Image of ">
            <a:extLst>
              <a:ext uri="{FF2B5EF4-FFF2-40B4-BE49-F238E27FC236}">
                <a16:creationId xmlns:a16="http://schemas.microsoft.com/office/drawing/2014/main" id="{CC43267E-DD0A-2FAE-1F00-D9623737FBF2}"/>
              </a:ext>
            </a:extLst>
          </p:cNvPr>
          <p:cNvSpPr>
            <a:spLocks noChangeAspect="1" noChangeArrowheads="1"/>
          </p:cNvSpPr>
          <p:nvPr/>
        </p:nvSpPr>
        <p:spPr bwMode="auto">
          <a:xfrm>
            <a:off x="6197600" y="35306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7" name="TextBox 6">
            <a:extLst>
              <a:ext uri="{FF2B5EF4-FFF2-40B4-BE49-F238E27FC236}">
                <a16:creationId xmlns:a16="http://schemas.microsoft.com/office/drawing/2014/main" id="{10404693-643B-8E88-8645-BA90772EB4DE}"/>
              </a:ext>
            </a:extLst>
          </p:cNvPr>
          <p:cNvSpPr txBox="1"/>
          <p:nvPr/>
        </p:nvSpPr>
        <p:spPr>
          <a:xfrm>
            <a:off x="1066800" y="1549401"/>
            <a:ext cx="8077200" cy="3539430"/>
          </a:xfrm>
          <a:prstGeom prst="rect">
            <a:avLst/>
          </a:prstGeom>
          <a:noFill/>
        </p:spPr>
        <p:txBody>
          <a:bodyPr wrap="square">
            <a:spAutoFit/>
          </a:bodyPr>
          <a:lstStyle/>
          <a:p>
            <a:pPr algn="l">
              <a:buFont typeface="Arial" panose="020B0604020202020204" pitchFamily="34" charset="0"/>
              <a:buChar char="•"/>
            </a:pPr>
            <a:r>
              <a:rPr lang="en-US" sz="2800" b="0" i="0" dirty="0">
                <a:solidFill>
                  <a:srgbClr val="1F1F1F"/>
                </a:solidFill>
                <a:effectLst/>
                <a:highlight>
                  <a:srgbClr val="FFFFFF"/>
                </a:highlight>
                <a:latin typeface="Times New Roman" panose="02020603050405020304" pitchFamily="18" charset="0"/>
                <a:cs typeface="Times New Roman" panose="02020603050405020304" pitchFamily="18" charset="0"/>
              </a:rPr>
              <a:t>There are a number of things you can do to create an environment that is conducive to creativity.</a:t>
            </a:r>
          </a:p>
          <a:p>
            <a:pPr algn="l">
              <a:buFont typeface="Arial" panose="020B0604020202020204" pitchFamily="34" charset="0"/>
              <a:buChar char="•"/>
            </a:pPr>
            <a:r>
              <a:rPr lang="en-US" sz="2800" b="0" i="0" dirty="0">
                <a:solidFill>
                  <a:srgbClr val="1F1F1F"/>
                </a:solidFill>
                <a:effectLst/>
                <a:highlight>
                  <a:srgbClr val="FFFFFF"/>
                </a:highlight>
                <a:latin typeface="Times New Roman" panose="02020603050405020304" pitchFamily="18" charset="0"/>
                <a:cs typeface="Times New Roman" panose="02020603050405020304" pitchFamily="18" charset="0"/>
              </a:rPr>
              <a:t>Some tips include:</a:t>
            </a:r>
          </a:p>
          <a:p>
            <a:pPr marL="742950" lvl="1" indent="-285750" algn="l">
              <a:buFont typeface="Arial" panose="020B0604020202020204" pitchFamily="34" charset="0"/>
              <a:buChar char="•"/>
            </a:pPr>
            <a:r>
              <a:rPr lang="en-US" sz="2800" b="0" i="0" dirty="0">
                <a:solidFill>
                  <a:srgbClr val="1F1F1F"/>
                </a:solidFill>
                <a:effectLst/>
                <a:highlight>
                  <a:srgbClr val="FFFFFF"/>
                </a:highlight>
                <a:latin typeface="Times New Roman" panose="02020603050405020304" pitchFamily="18" charset="0"/>
                <a:cs typeface="Times New Roman" panose="02020603050405020304" pitchFamily="18" charset="0"/>
              </a:rPr>
              <a:t>Encourage playfulness and experimentation.</a:t>
            </a:r>
          </a:p>
          <a:p>
            <a:pPr marL="742950" lvl="1" indent="-285750" algn="l">
              <a:buFont typeface="Arial" panose="020B0604020202020204" pitchFamily="34" charset="0"/>
              <a:buChar char="•"/>
            </a:pPr>
            <a:r>
              <a:rPr lang="en-US" sz="2800" b="0" i="0" dirty="0">
                <a:solidFill>
                  <a:srgbClr val="1F1F1F"/>
                </a:solidFill>
                <a:effectLst/>
                <a:highlight>
                  <a:srgbClr val="FFFFFF"/>
                </a:highlight>
                <a:latin typeface="Times New Roman" panose="02020603050405020304" pitchFamily="18" charset="0"/>
                <a:cs typeface="Times New Roman" panose="02020603050405020304" pitchFamily="18" charset="0"/>
              </a:rPr>
              <a:t>Provide access to resources and materials.</a:t>
            </a:r>
          </a:p>
          <a:p>
            <a:pPr marL="742950" lvl="1" indent="-285750" algn="l">
              <a:buFont typeface="Arial" panose="020B0604020202020204" pitchFamily="34" charset="0"/>
              <a:buChar char="•"/>
            </a:pPr>
            <a:r>
              <a:rPr lang="en-US" sz="2800" b="0" i="0" dirty="0">
                <a:solidFill>
                  <a:srgbClr val="1F1F1F"/>
                </a:solidFill>
                <a:effectLst/>
                <a:highlight>
                  <a:srgbClr val="FFFFFF"/>
                </a:highlight>
                <a:latin typeface="Times New Roman" panose="02020603050405020304" pitchFamily="18" charset="0"/>
                <a:cs typeface="Times New Roman" panose="02020603050405020304" pitchFamily="18" charset="0"/>
              </a:rPr>
              <a:t>Foster collaboration and teamwork.</a:t>
            </a:r>
          </a:p>
          <a:p>
            <a:pPr marL="742950" lvl="1" indent="-285750" algn="l">
              <a:buFont typeface="Arial" panose="020B0604020202020204" pitchFamily="34" charset="0"/>
              <a:buChar char="•"/>
            </a:pPr>
            <a:r>
              <a:rPr lang="en-US" sz="2800" b="0" i="0" dirty="0">
                <a:solidFill>
                  <a:srgbClr val="1F1F1F"/>
                </a:solidFill>
                <a:effectLst/>
                <a:highlight>
                  <a:srgbClr val="FFFFFF"/>
                </a:highlight>
                <a:latin typeface="Times New Roman" panose="02020603050405020304" pitchFamily="18" charset="0"/>
                <a:cs typeface="Times New Roman" panose="02020603050405020304" pitchFamily="18" charset="0"/>
              </a:rPr>
              <a:t>Reduce stress and anxiety.</a:t>
            </a:r>
          </a:p>
          <a:p>
            <a:pPr marL="742950" lvl="1" indent="-285750" algn="l">
              <a:buFont typeface="Arial" panose="020B0604020202020204" pitchFamily="34" charset="0"/>
              <a:buChar char="•"/>
            </a:pPr>
            <a:r>
              <a:rPr lang="en-US" sz="2800" b="0" i="0" dirty="0">
                <a:solidFill>
                  <a:srgbClr val="1F1F1F"/>
                </a:solidFill>
                <a:effectLst/>
                <a:highlight>
                  <a:srgbClr val="FFFFFF"/>
                </a:highlight>
                <a:latin typeface="Times New Roman" panose="02020603050405020304" pitchFamily="18" charset="0"/>
                <a:cs typeface="Times New Roman" panose="02020603050405020304" pitchFamily="18" charset="0"/>
              </a:rPr>
              <a:t>Celebrate creativity and innovation.</a:t>
            </a:r>
          </a:p>
        </p:txBody>
      </p:sp>
      <p:sp>
        <p:nvSpPr>
          <p:cNvPr id="13" name="TextBox 12">
            <a:extLst>
              <a:ext uri="{FF2B5EF4-FFF2-40B4-BE49-F238E27FC236}">
                <a16:creationId xmlns:a16="http://schemas.microsoft.com/office/drawing/2014/main" id="{1BCE32CF-3709-1F04-689B-552AF7731FF6}"/>
              </a:ext>
            </a:extLst>
          </p:cNvPr>
          <p:cNvSpPr txBox="1"/>
          <p:nvPr/>
        </p:nvSpPr>
        <p:spPr>
          <a:xfrm>
            <a:off x="2922309" y="385329"/>
            <a:ext cx="6718701" cy="954107"/>
          </a:xfrm>
          <a:prstGeom prst="rect">
            <a:avLst/>
          </a:prstGeom>
          <a:noFill/>
        </p:spPr>
        <p:txBody>
          <a:bodyPr wrap="square">
            <a:spAutoFit/>
          </a:bodyPr>
          <a:lstStyle/>
          <a:p>
            <a:pPr algn="ctr"/>
            <a:r>
              <a:rPr lang="en-US" sz="2800" b="1" i="0" dirty="0">
                <a:solidFill>
                  <a:srgbClr val="1F1F1F"/>
                </a:solidFill>
                <a:effectLst/>
                <a:highlight>
                  <a:srgbClr val="FFFFFF"/>
                </a:highlight>
                <a:latin typeface="Times New Roman" panose="02020603050405020304" pitchFamily="18" charset="0"/>
                <a:cs typeface="Times New Roman" panose="02020603050405020304" pitchFamily="18" charset="0"/>
              </a:rPr>
              <a:t>Creating an Environment Conducive to Creativity</a:t>
            </a:r>
            <a:endParaRPr lang="en-IN" sz="2667"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B94F1B55-D330-64CB-8615-594FFC9BCE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0727" y="2526384"/>
            <a:ext cx="3120272" cy="3120272"/>
          </a:xfrm>
          <a:prstGeom prst="rect">
            <a:avLst/>
          </a:prstGeom>
        </p:spPr>
      </p:pic>
    </p:spTree>
    <p:extLst>
      <p:ext uri="{BB962C8B-B14F-4D97-AF65-F5344CB8AC3E}">
        <p14:creationId xmlns:p14="http://schemas.microsoft.com/office/powerpoint/2010/main" val="3451063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Freeform 3"/>
          <p:cNvSpPr/>
          <p:nvPr/>
        </p:nvSpPr>
        <p:spPr>
          <a:xfrm>
            <a:off x="1" y="6395229"/>
            <a:ext cx="7261471" cy="461667"/>
          </a:xfrm>
          <a:custGeom>
            <a:avLst/>
            <a:gdLst/>
            <a:ahLst/>
            <a:cxnLst/>
            <a:rect l="l" t="t" r="r" b="b"/>
            <a:pathLst>
              <a:path w="2868730" h="302802">
                <a:moveTo>
                  <a:pt x="0" y="0"/>
                </a:moveTo>
                <a:lnTo>
                  <a:pt x="2868730" y="0"/>
                </a:lnTo>
                <a:lnTo>
                  <a:pt x="2868730" y="302802"/>
                </a:lnTo>
                <a:lnTo>
                  <a:pt x="0" y="302802"/>
                </a:lnTo>
                <a:close/>
              </a:path>
            </a:pathLst>
          </a:custGeom>
          <a:solidFill>
            <a:srgbClr val="72C02C"/>
          </a:solidFill>
        </p:spPr>
      </p:sp>
      <p:sp>
        <p:nvSpPr>
          <p:cNvPr id="100" name="Google Shape;100;p2"/>
          <p:cNvSpPr/>
          <p:nvPr/>
        </p:nvSpPr>
        <p:spPr>
          <a:xfrm flipH="1">
            <a:off x="565150" y="1549400"/>
            <a:ext cx="44450" cy="4775200"/>
          </a:xfrm>
          <a:prstGeom prst="rect">
            <a:avLst/>
          </a:prstGeom>
          <a:solidFill>
            <a:srgbClr val="5F8368"/>
          </a:solidFill>
          <a:ln>
            <a:noFill/>
          </a:ln>
        </p:spPr>
        <p:txBody>
          <a:bodyPr spcFirstLastPara="1" wrap="square" lIns="60950" tIns="60950" rIns="60950" bIns="60950" anchor="ctr" anchorCtr="0">
            <a:noAutofit/>
          </a:bodyPr>
          <a:lstStyle/>
          <a:p>
            <a:endParaRPr sz="1200"/>
          </a:p>
        </p:txBody>
      </p:sp>
      <p:sp>
        <p:nvSpPr>
          <p:cNvPr id="104" name="Google Shape;104;p2"/>
          <p:cNvSpPr txBox="1">
            <a:spLocks noGrp="1"/>
          </p:cNvSpPr>
          <p:nvPr>
            <p:ph type="dt" idx="10"/>
          </p:nvPr>
        </p:nvSpPr>
        <p:spPr>
          <a:prstGeom prst="rect">
            <a:avLst/>
          </a:prstGeom>
          <a:noFill/>
          <a:ln>
            <a:noFill/>
          </a:ln>
        </p:spPr>
        <p:txBody>
          <a:bodyPr spcFirstLastPara="1" vert="horz" wrap="square" lIns="60950" tIns="30467" rIns="60950" bIns="30467" rtlCol="0" anchor="ctr" anchorCtr="0">
            <a:noAutofit/>
          </a:bodyPr>
          <a:lstStyle/>
          <a:p>
            <a:r>
              <a:rPr lang="en-US"/>
              <a:t>09/05/2024</a:t>
            </a:r>
            <a:endParaRPr lang="en-US" dirty="0"/>
          </a:p>
        </p:txBody>
      </p:sp>
      <p:sp>
        <p:nvSpPr>
          <p:cNvPr id="106" name="Google Shape;106;p2"/>
          <p:cNvSpPr txBox="1">
            <a:spLocks noGrp="1"/>
          </p:cNvSpPr>
          <p:nvPr>
            <p:ph type="ftr" idx="11"/>
          </p:nvPr>
        </p:nvSpPr>
        <p:spPr>
          <a:prstGeom prst="rect">
            <a:avLst/>
          </a:prstGeom>
          <a:noFill/>
          <a:ln>
            <a:noFill/>
          </a:ln>
        </p:spPr>
        <p:txBody>
          <a:bodyPr spcFirstLastPara="1" vert="horz" wrap="square" lIns="60950" tIns="30467" rIns="60950" bIns="30467" rtlCol="0" anchor="ctr" anchorCtr="0">
            <a:noAutofit/>
          </a:bodyPr>
          <a:lstStyle/>
          <a:p>
            <a:r>
              <a:rPr lang="en-US" sz="933">
                <a:solidFill>
                  <a:schemeClr val="dk1"/>
                </a:solidFill>
                <a:latin typeface="Cambria"/>
                <a:ea typeface="Cambria"/>
              </a:rPr>
              <a:t>INTRODUCTION TO COMPUTER ANIMATION /K.SANGEETHA/GCD/SNSRCAS</a:t>
            </a:r>
            <a:endParaRPr lang="en-IN" dirty="0"/>
          </a:p>
        </p:txBody>
      </p:sp>
      <p:sp>
        <p:nvSpPr>
          <p:cNvPr id="105" name="Google Shape;105;p2"/>
          <p:cNvSpPr txBox="1">
            <a:spLocks noGrp="1"/>
          </p:cNvSpPr>
          <p:nvPr>
            <p:ph type="sldNum" idx="12"/>
          </p:nvPr>
        </p:nvSpPr>
        <p:spPr>
          <a:prstGeom prst="rect">
            <a:avLst/>
          </a:prstGeom>
          <a:noFill/>
          <a:ln>
            <a:noFill/>
          </a:ln>
        </p:spPr>
        <p:txBody>
          <a:bodyPr spcFirstLastPara="1" vert="horz" wrap="square" lIns="60950" tIns="30467" rIns="60950" bIns="30467" rtlCol="0" anchor="ctr" anchorCtr="0">
            <a:noAutofit/>
          </a:bodyPr>
          <a:lstStyle/>
          <a:p>
            <a:fld id="{00000000-1234-1234-1234-123412341234}" type="slidenum">
              <a:rPr lang="en-US" smtClean="0"/>
              <a:pPr/>
              <a:t>11</a:t>
            </a:fld>
            <a:r>
              <a:rPr lang="en-US" dirty="0"/>
              <a:t>/15</a:t>
            </a:r>
            <a:endParaRPr dirty="0"/>
          </a:p>
        </p:txBody>
      </p:sp>
      <p:sp>
        <p:nvSpPr>
          <p:cNvPr id="2" name="AutoShape 2" descr="selected image preview">
            <a:extLst>
              <a:ext uri="{FF2B5EF4-FFF2-40B4-BE49-F238E27FC236}">
                <a16:creationId xmlns:a16="http://schemas.microsoft.com/office/drawing/2014/main" id="{4BC089C1-B7AC-4EB9-7DFA-FE29F327875E}"/>
              </a:ext>
            </a:extLst>
          </p:cNvPr>
          <p:cNvSpPr>
            <a:spLocks noChangeAspect="1" noChangeArrowheads="1"/>
          </p:cNvSpPr>
          <p:nvPr/>
        </p:nvSpPr>
        <p:spPr bwMode="auto">
          <a:xfrm>
            <a:off x="5994400" y="33274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3" name="AutoShape 4" descr="selected image preview">
            <a:extLst>
              <a:ext uri="{FF2B5EF4-FFF2-40B4-BE49-F238E27FC236}">
                <a16:creationId xmlns:a16="http://schemas.microsoft.com/office/drawing/2014/main" id="{CC630A95-20D3-6376-930B-52D3348F408E}"/>
              </a:ext>
            </a:extLst>
          </p:cNvPr>
          <p:cNvSpPr>
            <a:spLocks noChangeAspect="1" noChangeArrowheads="1"/>
          </p:cNvSpPr>
          <p:nvPr/>
        </p:nvSpPr>
        <p:spPr bwMode="auto">
          <a:xfrm>
            <a:off x="6096000" y="34290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4" name="AutoShape 6" descr="Image of ">
            <a:extLst>
              <a:ext uri="{FF2B5EF4-FFF2-40B4-BE49-F238E27FC236}">
                <a16:creationId xmlns:a16="http://schemas.microsoft.com/office/drawing/2014/main" id="{CC43267E-DD0A-2FAE-1F00-D9623737FBF2}"/>
              </a:ext>
            </a:extLst>
          </p:cNvPr>
          <p:cNvSpPr>
            <a:spLocks noChangeAspect="1" noChangeArrowheads="1"/>
          </p:cNvSpPr>
          <p:nvPr/>
        </p:nvSpPr>
        <p:spPr bwMode="auto">
          <a:xfrm>
            <a:off x="6197600" y="35306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7" name="TextBox 6">
            <a:extLst>
              <a:ext uri="{FF2B5EF4-FFF2-40B4-BE49-F238E27FC236}">
                <a16:creationId xmlns:a16="http://schemas.microsoft.com/office/drawing/2014/main" id="{10404693-643B-8E88-8645-BA90772EB4DE}"/>
              </a:ext>
            </a:extLst>
          </p:cNvPr>
          <p:cNvSpPr txBox="1"/>
          <p:nvPr/>
        </p:nvSpPr>
        <p:spPr>
          <a:xfrm>
            <a:off x="1066800" y="1549401"/>
            <a:ext cx="10794804" cy="3970318"/>
          </a:xfrm>
          <a:prstGeom prst="rect">
            <a:avLst/>
          </a:prstGeom>
          <a:noFill/>
        </p:spPr>
        <p:txBody>
          <a:bodyPr wrap="square">
            <a:spAutoFit/>
          </a:bodyPr>
          <a:lstStyle/>
          <a:p>
            <a:pPr algn="just">
              <a:buFont typeface="Arial" panose="020B0604020202020204" pitchFamily="34" charset="0"/>
              <a:buChar char="•"/>
            </a:pPr>
            <a:r>
              <a:rPr lang="en-US" sz="3600" b="0" i="0" dirty="0">
                <a:solidFill>
                  <a:srgbClr val="1F1F1F"/>
                </a:solidFill>
                <a:effectLst/>
                <a:highlight>
                  <a:srgbClr val="FFFFFF"/>
                </a:highlight>
                <a:latin typeface="Times New Roman" panose="02020603050405020304" pitchFamily="18" charset="0"/>
                <a:cs typeface="Times New Roman" panose="02020603050405020304" pitchFamily="18" charset="0"/>
              </a:rPr>
              <a:t>Idea generation is an essential skill for anyone who wants to be innovative.</a:t>
            </a:r>
          </a:p>
          <a:p>
            <a:pPr algn="just">
              <a:buFont typeface="Arial" panose="020B0604020202020204" pitchFamily="34" charset="0"/>
              <a:buChar char="•"/>
            </a:pPr>
            <a:endParaRPr lang="en-US" sz="3600" b="0" i="0" dirty="0">
              <a:solidFill>
                <a:srgbClr val="1F1F1F"/>
              </a:solidFill>
              <a:effectLst/>
              <a:highlight>
                <a:srgbClr val="FFFFFF"/>
              </a:highlight>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3600" b="0" i="0" dirty="0">
                <a:solidFill>
                  <a:srgbClr val="1F1F1F"/>
                </a:solidFill>
                <a:effectLst/>
                <a:highlight>
                  <a:srgbClr val="FFFFFF"/>
                </a:highlight>
                <a:latin typeface="Times New Roman" panose="02020603050405020304" pitchFamily="18" charset="0"/>
                <a:cs typeface="Times New Roman" panose="02020603050405020304" pitchFamily="18" charset="0"/>
              </a:rPr>
              <a:t>By following the principles and processes discussed in this presentation, you can generate more and better ideas.</a:t>
            </a:r>
          </a:p>
          <a:p>
            <a:pPr algn="just"/>
            <a:endParaRPr lang="en-US" sz="3600" b="0" i="0" dirty="0">
              <a:solidFill>
                <a:srgbClr val="1F1F1F"/>
              </a:solidFill>
              <a:effectLst/>
              <a:highlight>
                <a:srgbClr val="FFFFFF"/>
              </a:highlight>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3600" b="0" i="0" dirty="0">
                <a:solidFill>
                  <a:srgbClr val="1F1F1F"/>
                </a:solidFill>
                <a:effectLst/>
                <a:highlight>
                  <a:srgbClr val="FFFFFF"/>
                </a:highlight>
                <a:latin typeface="Times New Roman" panose="02020603050405020304" pitchFamily="18" charset="0"/>
                <a:cs typeface="Times New Roman" panose="02020603050405020304" pitchFamily="18" charset="0"/>
              </a:rPr>
              <a:t>So get out there and start brainstorming!</a:t>
            </a:r>
          </a:p>
        </p:txBody>
      </p:sp>
      <p:sp>
        <p:nvSpPr>
          <p:cNvPr id="13" name="TextBox 12">
            <a:extLst>
              <a:ext uri="{FF2B5EF4-FFF2-40B4-BE49-F238E27FC236}">
                <a16:creationId xmlns:a16="http://schemas.microsoft.com/office/drawing/2014/main" id="{1BCE32CF-3709-1F04-689B-552AF7731FF6}"/>
              </a:ext>
            </a:extLst>
          </p:cNvPr>
          <p:cNvSpPr txBox="1"/>
          <p:nvPr/>
        </p:nvSpPr>
        <p:spPr>
          <a:xfrm>
            <a:off x="2922309" y="385329"/>
            <a:ext cx="6718701" cy="646331"/>
          </a:xfrm>
          <a:prstGeom prst="rect">
            <a:avLst/>
          </a:prstGeom>
          <a:noFill/>
        </p:spPr>
        <p:txBody>
          <a:bodyPr wrap="square">
            <a:spAutoFit/>
          </a:bodyPr>
          <a:lstStyle/>
          <a:p>
            <a:pPr algn="ctr"/>
            <a:r>
              <a:rPr lang="en-IN" sz="3600" b="1" i="0" dirty="0">
                <a:solidFill>
                  <a:srgbClr val="1F1F1F"/>
                </a:solidFill>
                <a:effectLst/>
                <a:highlight>
                  <a:srgbClr val="FFFFFF"/>
                </a:highlight>
                <a:latin typeface="Times New Roman" panose="02020603050405020304" pitchFamily="18" charset="0"/>
                <a:cs typeface="Times New Roman" panose="02020603050405020304" pitchFamily="18" charset="0"/>
              </a:rPr>
              <a:t>Conclusion</a:t>
            </a:r>
            <a:endParaRPr lang="en-I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4948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10" name="Freeform 3"/>
          <p:cNvSpPr/>
          <p:nvPr/>
        </p:nvSpPr>
        <p:spPr>
          <a:xfrm>
            <a:off x="4930529" y="6396333"/>
            <a:ext cx="7261471" cy="461667"/>
          </a:xfrm>
          <a:custGeom>
            <a:avLst/>
            <a:gdLst/>
            <a:ahLst/>
            <a:cxnLst/>
            <a:rect l="l" t="t" r="r" b="b"/>
            <a:pathLst>
              <a:path w="2868730" h="302802">
                <a:moveTo>
                  <a:pt x="0" y="0"/>
                </a:moveTo>
                <a:lnTo>
                  <a:pt x="2868730" y="0"/>
                </a:lnTo>
                <a:lnTo>
                  <a:pt x="2868730" y="302802"/>
                </a:lnTo>
                <a:lnTo>
                  <a:pt x="0" y="302802"/>
                </a:lnTo>
                <a:close/>
              </a:path>
            </a:pathLst>
          </a:custGeom>
          <a:solidFill>
            <a:srgbClr val="72C02C"/>
          </a:solidFill>
        </p:spPr>
        <p:txBody>
          <a:bodyPr/>
          <a:lstStyle/>
          <a:p>
            <a:endParaRPr lang="en-IN" sz="1200" dirty="0"/>
          </a:p>
        </p:txBody>
      </p:sp>
      <p:sp>
        <p:nvSpPr>
          <p:cNvPr id="233" name="Google Shape;233;p11"/>
          <p:cNvSpPr/>
          <p:nvPr/>
        </p:nvSpPr>
        <p:spPr>
          <a:xfrm>
            <a:off x="11550649" y="1738617"/>
            <a:ext cx="31800" cy="4280000"/>
          </a:xfrm>
          <a:prstGeom prst="rect">
            <a:avLst/>
          </a:prstGeom>
          <a:solidFill>
            <a:srgbClr val="5F8368"/>
          </a:solidFill>
          <a:ln>
            <a:noFill/>
          </a:ln>
        </p:spPr>
        <p:txBody>
          <a:bodyPr spcFirstLastPara="1" wrap="square" lIns="60950" tIns="60950" rIns="60950" bIns="60950" anchor="ctr" anchorCtr="0">
            <a:noAutofit/>
          </a:bodyPr>
          <a:lstStyle/>
          <a:p>
            <a:endParaRPr sz="1200"/>
          </a:p>
        </p:txBody>
      </p:sp>
      <p:sp>
        <p:nvSpPr>
          <p:cNvPr id="2" name="Text Placeholder 4">
            <a:extLst>
              <a:ext uri="{FF2B5EF4-FFF2-40B4-BE49-F238E27FC236}">
                <a16:creationId xmlns:a16="http://schemas.microsoft.com/office/drawing/2014/main" id="{A5345783-1AF7-CF18-568A-6E42818B2A3B}"/>
              </a:ext>
            </a:extLst>
          </p:cNvPr>
          <p:cNvSpPr txBox="1">
            <a:spLocks/>
          </p:cNvSpPr>
          <p:nvPr/>
        </p:nvSpPr>
        <p:spPr>
          <a:xfrm>
            <a:off x="508000" y="2209801"/>
            <a:ext cx="11074400" cy="1395318"/>
          </a:xfrm>
          <a:prstGeom prst="rect">
            <a:avLst/>
          </a:prstGeom>
          <a:solidFill>
            <a:srgbClr val="002060"/>
          </a:solidFill>
        </p:spPr>
        <p:txBody>
          <a:bodyPr wrap="square" lIns="60960" tIns="30480" rIns="60960" bIns="3048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8667"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lgerian" panose="04020705040A02060702" pitchFamily="82" charset="0"/>
              </a:rPr>
              <a:t>Thank You</a:t>
            </a:r>
            <a:endParaRPr lang="en-US" sz="8667"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lgerian" panose="04020705040A02060702" pitchFamily="82" charset="0"/>
            </a:endParaRPr>
          </a:p>
        </p:txBody>
      </p:sp>
      <p:sp>
        <p:nvSpPr>
          <p:cNvPr id="3" name="Date Placeholder 2">
            <a:extLst>
              <a:ext uri="{FF2B5EF4-FFF2-40B4-BE49-F238E27FC236}">
                <a16:creationId xmlns:a16="http://schemas.microsoft.com/office/drawing/2014/main" id="{B8D68C43-4150-4469-B4DE-EB2240CA77E9}"/>
              </a:ext>
            </a:extLst>
          </p:cNvPr>
          <p:cNvSpPr>
            <a:spLocks noGrp="1"/>
          </p:cNvSpPr>
          <p:nvPr>
            <p:ph type="dt" sz="half" idx="10"/>
          </p:nvPr>
        </p:nvSpPr>
        <p:spPr/>
        <p:txBody>
          <a:bodyPr/>
          <a:lstStyle/>
          <a:p>
            <a:r>
              <a:rPr lang="en-US"/>
              <a:t>09/05/2024</a:t>
            </a:r>
            <a:endParaRPr lang="en-IN"/>
          </a:p>
        </p:txBody>
      </p:sp>
      <p:sp>
        <p:nvSpPr>
          <p:cNvPr id="4" name="Footer Placeholder 3">
            <a:extLst>
              <a:ext uri="{FF2B5EF4-FFF2-40B4-BE49-F238E27FC236}">
                <a16:creationId xmlns:a16="http://schemas.microsoft.com/office/drawing/2014/main" id="{A272921E-D34A-BB45-C5B2-73906AFD3D10}"/>
              </a:ext>
            </a:extLst>
          </p:cNvPr>
          <p:cNvSpPr>
            <a:spLocks noGrp="1"/>
          </p:cNvSpPr>
          <p:nvPr>
            <p:ph type="ftr" sz="quarter" idx="11"/>
          </p:nvPr>
        </p:nvSpPr>
        <p:spPr/>
        <p:txBody>
          <a:bodyPr/>
          <a:lstStyle/>
          <a:p>
            <a:r>
              <a:rPr lang="en-US"/>
              <a:t>INTRODUCTION TO COMPUTER ANIMATION /K.SANGEETHA/GCD/SNSRCAS</a:t>
            </a:r>
            <a:endParaRPr lang="en-IN"/>
          </a:p>
        </p:txBody>
      </p:sp>
      <p:sp>
        <p:nvSpPr>
          <p:cNvPr id="5" name="Slide Number Placeholder 4">
            <a:extLst>
              <a:ext uri="{FF2B5EF4-FFF2-40B4-BE49-F238E27FC236}">
                <a16:creationId xmlns:a16="http://schemas.microsoft.com/office/drawing/2014/main" id="{7CC04172-9DF3-69DD-54D9-99B8B793D8C9}"/>
              </a:ext>
            </a:extLst>
          </p:cNvPr>
          <p:cNvSpPr>
            <a:spLocks noGrp="1"/>
          </p:cNvSpPr>
          <p:nvPr>
            <p:ph type="sldNum" sz="quarter" idx="12"/>
          </p:nvPr>
        </p:nvSpPr>
        <p:spPr/>
        <p:txBody>
          <a:bodyPr/>
          <a:lstStyle/>
          <a:p>
            <a:fld id="{A5032B9C-D3C5-4F61-BAD0-F48CF97C4B77}" type="slidenum">
              <a:rPr lang="en-IN" smtClean="0"/>
              <a:t>12</a:t>
            </a:fld>
            <a:endParaRPr lang="en-IN"/>
          </a:p>
        </p:txBody>
      </p:sp>
    </p:spTree>
    <p:extLst>
      <p:ext uri="{BB962C8B-B14F-4D97-AF65-F5344CB8AC3E}">
        <p14:creationId xmlns:p14="http://schemas.microsoft.com/office/powerpoint/2010/main" val="588372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Freeform 3"/>
          <p:cNvSpPr/>
          <p:nvPr/>
        </p:nvSpPr>
        <p:spPr>
          <a:xfrm>
            <a:off x="1" y="6395229"/>
            <a:ext cx="7261471" cy="461667"/>
          </a:xfrm>
          <a:custGeom>
            <a:avLst/>
            <a:gdLst/>
            <a:ahLst/>
            <a:cxnLst/>
            <a:rect l="l" t="t" r="r" b="b"/>
            <a:pathLst>
              <a:path w="2868730" h="302802">
                <a:moveTo>
                  <a:pt x="0" y="0"/>
                </a:moveTo>
                <a:lnTo>
                  <a:pt x="2868730" y="0"/>
                </a:lnTo>
                <a:lnTo>
                  <a:pt x="2868730" y="302802"/>
                </a:lnTo>
                <a:lnTo>
                  <a:pt x="0" y="302802"/>
                </a:lnTo>
                <a:close/>
              </a:path>
            </a:pathLst>
          </a:custGeom>
          <a:solidFill>
            <a:srgbClr val="72C02C"/>
          </a:solidFill>
        </p:spPr>
      </p:sp>
      <p:sp>
        <p:nvSpPr>
          <p:cNvPr id="100" name="Google Shape;100;p2"/>
          <p:cNvSpPr/>
          <p:nvPr/>
        </p:nvSpPr>
        <p:spPr>
          <a:xfrm flipH="1">
            <a:off x="565150" y="1549400"/>
            <a:ext cx="44450" cy="4775200"/>
          </a:xfrm>
          <a:prstGeom prst="rect">
            <a:avLst/>
          </a:prstGeom>
          <a:solidFill>
            <a:srgbClr val="5F8368"/>
          </a:solidFill>
          <a:ln>
            <a:noFill/>
          </a:ln>
        </p:spPr>
        <p:txBody>
          <a:bodyPr spcFirstLastPara="1" wrap="square" lIns="60950" tIns="60950" rIns="60950" bIns="60950" anchor="ctr" anchorCtr="0">
            <a:noAutofit/>
          </a:bodyPr>
          <a:lstStyle/>
          <a:p>
            <a:endParaRPr sz="1200"/>
          </a:p>
        </p:txBody>
      </p:sp>
      <p:sp>
        <p:nvSpPr>
          <p:cNvPr id="104" name="Google Shape;104;p2"/>
          <p:cNvSpPr txBox="1">
            <a:spLocks noGrp="1"/>
          </p:cNvSpPr>
          <p:nvPr>
            <p:ph type="dt" idx="10"/>
          </p:nvPr>
        </p:nvSpPr>
        <p:spPr>
          <a:prstGeom prst="rect">
            <a:avLst/>
          </a:prstGeom>
          <a:noFill/>
          <a:ln>
            <a:noFill/>
          </a:ln>
        </p:spPr>
        <p:txBody>
          <a:bodyPr spcFirstLastPara="1" vert="horz" wrap="square" lIns="60950" tIns="30467" rIns="60950" bIns="30467" rtlCol="0" anchor="ctr" anchorCtr="0">
            <a:noAutofit/>
          </a:bodyPr>
          <a:lstStyle/>
          <a:p>
            <a:r>
              <a:rPr lang="en-US"/>
              <a:t>09/05/2024</a:t>
            </a:r>
            <a:endParaRPr lang="en-US" dirty="0"/>
          </a:p>
        </p:txBody>
      </p:sp>
      <p:sp>
        <p:nvSpPr>
          <p:cNvPr id="106" name="Google Shape;106;p2"/>
          <p:cNvSpPr txBox="1">
            <a:spLocks noGrp="1"/>
          </p:cNvSpPr>
          <p:nvPr>
            <p:ph type="ftr" idx="11"/>
          </p:nvPr>
        </p:nvSpPr>
        <p:spPr>
          <a:prstGeom prst="rect">
            <a:avLst/>
          </a:prstGeom>
          <a:noFill/>
          <a:ln>
            <a:noFill/>
          </a:ln>
        </p:spPr>
        <p:txBody>
          <a:bodyPr spcFirstLastPara="1" vert="horz" wrap="square" lIns="60950" tIns="30467" rIns="60950" bIns="30467" rtlCol="0" anchor="ctr" anchorCtr="0">
            <a:noAutofit/>
          </a:bodyPr>
          <a:lstStyle/>
          <a:p>
            <a:r>
              <a:rPr lang="en-US" sz="933">
                <a:solidFill>
                  <a:schemeClr val="dk1"/>
                </a:solidFill>
                <a:latin typeface="Cambria"/>
                <a:ea typeface="Cambria"/>
              </a:rPr>
              <a:t>INTRODUCTION TO COMPUTER ANIMATION /K.SANGEETHA/GCD/SNSRCAS</a:t>
            </a:r>
            <a:endParaRPr lang="en-IN" dirty="0"/>
          </a:p>
        </p:txBody>
      </p:sp>
      <p:sp>
        <p:nvSpPr>
          <p:cNvPr id="105" name="Google Shape;105;p2"/>
          <p:cNvSpPr txBox="1">
            <a:spLocks noGrp="1"/>
          </p:cNvSpPr>
          <p:nvPr>
            <p:ph type="sldNum" idx="12"/>
          </p:nvPr>
        </p:nvSpPr>
        <p:spPr>
          <a:prstGeom prst="rect">
            <a:avLst/>
          </a:prstGeom>
          <a:noFill/>
          <a:ln>
            <a:noFill/>
          </a:ln>
        </p:spPr>
        <p:txBody>
          <a:bodyPr spcFirstLastPara="1" vert="horz" wrap="square" lIns="60950" tIns="30467" rIns="60950" bIns="30467" rtlCol="0" anchor="ctr" anchorCtr="0">
            <a:noAutofit/>
          </a:bodyPr>
          <a:lstStyle/>
          <a:p>
            <a:fld id="{00000000-1234-1234-1234-123412341234}" type="slidenum">
              <a:rPr lang="en-US" smtClean="0"/>
              <a:pPr/>
              <a:t>2</a:t>
            </a:fld>
            <a:r>
              <a:rPr lang="en-US" dirty="0"/>
              <a:t>/15</a:t>
            </a:r>
            <a:endParaRPr dirty="0"/>
          </a:p>
        </p:txBody>
      </p:sp>
      <p:sp>
        <p:nvSpPr>
          <p:cNvPr id="2" name="AutoShape 2" descr="selected image preview">
            <a:extLst>
              <a:ext uri="{FF2B5EF4-FFF2-40B4-BE49-F238E27FC236}">
                <a16:creationId xmlns:a16="http://schemas.microsoft.com/office/drawing/2014/main" id="{4BC089C1-B7AC-4EB9-7DFA-FE29F327875E}"/>
              </a:ext>
            </a:extLst>
          </p:cNvPr>
          <p:cNvSpPr>
            <a:spLocks noChangeAspect="1" noChangeArrowheads="1"/>
          </p:cNvSpPr>
          <p:nvPr/>
        </p:nvSpPr>
        <p:spPr bwMode="auto">
          <a:xfrm>
            <a:off x="5994400" y="33274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3" name="AutoShape 4" descr="selected image preview">
            <a:extLst>
              <a:ext uri="{FF2B5EF4-FFF2-40B4-BE49-F238E27FC236}">
                <a16:creationId xmlns:a16="http://schemas.microsoft.com/office/drawing/2014/main" id="{CC630A95-20D3-6376-930B-52D3348F408E}"/>
              </a:ext>
            </a:extLst>
          </p:cNvPr>
          <p:cNvSpPr>
            <a:spLocks noChangeAspect="1" noChangeArrowheads="1"/>
          </p:cNvSpPr>
          <p:nvPr/>
        </p:nvSpPr>
        <p:spPr bwMode="auto">
          <a:xfrm>
            <a:off x="6096000" y="34290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4" name="AutoShape 6" descr="Image of ">
            <a:extLst>
              <a:ext uri="{FF2B5EF4-FFF2-40B4-BE49-F238E27FC236}">
                <a16:creationId xmlns:a16="http://schemas.microsoft.com/office/drawing/2014/main" id="{CC43267E-DD0A-2FAE-1F00-D9623737FBF2}"/>
              </a:ext>
            </a:extLst>
          </p:cNvPr>
          <p:cNvSpPr>
            <a:spLocks noChangeAspect="1" noChangeArrowheads="1"/>
          </p:cNvSpPr>
          <p:nvPr/>
        </p:nvSpPr>
        <p:spPr bwMode="auto">
          <a:xfrm>
            <a:off x="6197600" y="35306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7" name="TextBox 6">
            <a:extLst>
              <a:ext uri="{FF2B5EF4-FFF2-40B4-BE49-F238E27FC236}">
                <a16:creationId xmlns:a16="http://schemas.microsoft.com/office/drawing/2014/main" id="{10404693-643B-8E88-8645-BA90772EB4DE}"/>
              </a:ext>
            </a:extLst>
          </p:cNvPr>
          <p:cNvSpPr txBox="1"/>
          <p:nvPr/>
        </p:nvSpPr>
        <p:spPr>
          <a:xfrm>
            <a:off x="944252" y="1139702"/>
            <a:ext cx="8077200" cy="5632311"/>
          </a:xfrm>
          <a:prstGeom prst="rect">
            <a:avLst/>
          </a:prstGeom>
          <a:noFill/>
        </p:spPr>
        <p:txBody>
          <a:bodyPr wrap="square">
            <a:spAutoFit/>
          </a:bodyPr>
          <a:lstStyle/>
          <a:p>
            <a:pPr algn="just"/>
            <a:r>
              <a:rPr lang="en-US" sz="2400" b="1" i="0" dirty="0">
                <a:solidFill>
                  <a:srgbClr val="0D0D0D"/>
                </a:solidFill>
                <a:effectLst/>
                <a:highlight>
                  <a:srgbClr val="FFFFFF"/>
                </a:highlight>
                <a:latin typeface="Times New Roman" panose="02020603050405020304" pitchFamily="18" charset="0"/>
                <a:cs typeface="Times New Roman" panose="02020603050405020304" pitchFamily="18" charset="0"/>
              </a:rPr>
              <a:t>Principles:</a:t>
            </a:r>
          </a:p>
          <a:p>
            <a:pPr algn="just">
              <a:buFont typeface="+mj-lt"/>
              <a:buAutoNum type="arabicPeriod"/>
            </a:pPr>
            <a:r>
              <a:rPr lang="en-US" sz="2400" b="1" i="0" dirty="0">
                <a:solidFill>
                  <a:srgbClr val="0D0D0D"/>
                </a:solidFill>
                <a:effectLst/>
                <a:highlight>
                  <a:srgbClr val="FFFFFF"/>
                </a:highlight>
                <a:latin typeface="Times New Roman" panose="02020603050405020304" pitchFamily="18" charset="0"/>
                <a:cs typeface="Times New Roman" panose="02020603050405020304" pitchFamily="18" charset="0"/>
              </a:rPr>
              <a:t>Divergent Thinking:</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Encourage open-mindedness and exploration of various possibilities without judgment. This allows for the generation of a wide range of ideas.</a:t>
            </a:r>
          </a:p>
          <a:p>
            <a:pPr algn="just">
              <a:buFont typeface="+mj-lt"/>
              <a:buAutoNum type="arabicPeriod"/>
            </a:pPr>
            <a:r>
              <a:rPr lang="en-US" sz="2400" b="1" i="0" dirty="0">
                <a:solidFill>
                  <a:srgbClr val="0D0D0D"/>
                </a:solidFill>
                <a:effectLst/>
                <a:highlight>
                  <a:srgbClr val="FFFFFF"/>
                </a:highlight>
                <a:latin typeface="Times New Roman" panose="02020603050405020304" pitchFamily="18" charset="0"/>
                <a:cs typeface="Times New Roman" panose="02020603050405020304" pitchFamily="18" charset="0"/>
              </a:rPr>
              <a:t>Quantity Over Quality:</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Aim for a large quantity of ideas initially. More ideas provide a broader pool to select from and often lead to more innovative solutions.</a:t>
            </a:r>
          </a:p>
          <a:p>
            <a:pPr algn="just"/>
            <a:r>
              <a:rPr lang="en-US" sz="2400" b="1" i="0" dirty="0">
                <a:solidFill>
                  <a:srgbClr val="0D0D0D"/>
                </a:solidFill>
                <a:effectLst/>
                <a:highlight>
                  <a:srgbClr val="FFFFFF"/>
                </a:highlight>
                <a:latin typeface="Times New Roman" panose="02020603050405020304" pitchFamily="18" charset="0"/>
                <a:cs typeface="Times New Roman" panose="02020603050405020304" pitchFamily="18" charset="0"/>
              </a:rPr>
              <a:t>Processes:</a:t>
            </a:r>
          </a:p>
          <a:p>
            <a:pPr algn="just">
              <a:buFont typeface="+mj-lt"/>
              <a:buAutoNum type="arabicPeriod"/>
            </a:pPr>
            <a:r>
              <a:rPr lang="en-US" sz="2400" b="1" i="0" dirty="0">
                <a:solidFill>
                  <a:srgbClr val="0D0D0D"/>
                </a:solidFill>
                <a:effectLst/>
                <a:highlight>
                  <a:srgbClr val="FFFFFF"/>
                </a:highlight>
                <a:latin typeface="Times New Roman" panose="02020603050405020304" pitchFamily="18" charset="0"/>
                <a:cs typeface="Times New Roman" panose="02020603050405020304" pitchFamily="18" charset="0"/>
              </a:rPr>
              <a:t>Brainstorming:</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This is a classic technique where a group generates ideas in a free-flowing manner without criticism. It encourages participants to build on each other's ideas.</a:t>
            </a:r>
          </a:p>
          <a:p>
            <a:pPr algn="just">
              <a:buFont typeface="+mj-lt"/>
              <a:buAutoNum type="arabicPeriod"/>
            </a:pPr>
            <a:r>
              <a:rPr lang="en-US" sz="2400" b="1" i="0" dirty="0">
                <a:solidFill>
                  <a:srgbClr val="0D0D0D"/>
                </a:solidFill>
                <a:effectLst/>
                <a:highlight>
                  <a:srgbClr val="FFFFFF"/>
                </a:highlight>
                <a:latin typeface="Times New Roman" panose="02020603050405020304" pitchFamily="18" charset="0"/>
                <a:cs typeface="Times New Roman" panose="02020603050405020304" pitchFamily="18" charset="0"/>
              </a:rPr>
              <a:t>Mind Mapping:</a:t>
            </a:r>
            <a:r>
              <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rPr>
              <a:t> Start with a central concept and branch out with related ideas. This visual technique helps in exploring connections and generating new concepts.</a:t>
            </a:r>
          </a:p>
          <a:p>
            <a:pPr algn="just">
              <a:buFont typeface="+mj-lt"/>
              <a:buAutoNum type="arabicPeriod"/>
            </a:pPr>
            <a:endParaRPr lang="en-US" sz="2400" b="0" i="0" dirty="0">
              <a:solidFill>
                <a:srgbClr val="0D0D0D"/>
              </a:solidFill>
              <a:effectLst/>
              <a:highlight>
                <a:srgbClr val="FFFFFF"/>
              </a:highlight>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1BCE32CF-3709-1F04-689B-552AF7731FF6}"/>
              </a:ext>
            </a:extLst>
          </p:cNvPr>
          <p:cNvSpPr txBox="1"/>
          <p:nvPr/>
        </p:nvSpPr>
        <p:spPr>
          <a:xfrm>
            <a:off x="2922309" y="385329"/>
            <a:ext cx="6718701" cy="502766"/>
          </a:xfrm>
          <a:prstGeom prst="rect">
            <a:avLst/>
          </a:prstGeom>
          <a:noFill/>
        </p:spPr>
        <p:txBody>
          <a:bodyPr wrap="square">
            <a:spAutoFit/>
          </a:bodyPr>
          <a:lstStyle/>
          <a:p>
            <a:r>
              <a:rPr lang="en-US" sz="2667" b="1" dirty="0">
                <a:solidFill>
                  <a:srgbClr val="0D0D0D"/>
                </a:solidFill>
                <a:latin typeface="Times New Roman" panose="02020603050405020304" pitchFamily="18" charset="0"/>
                <a:cs typeface="Times New Roman" panose="02020603050405020304" pitchFamily="18" charset="0"/>
              </a:rPr>
              <a:t>Principles and Processes: Ideas Generation</a:t>
            </a:r>
            <a:endParaRPr lang="en-IN" sz="2667"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85980671-E5FE-D42E-31BE-C66C94B904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1906" y="2340728"/>
            <a:ext cx="2582944" cy="258294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Freeform 3"/>
          <p:cNvSpPr/>
          <p:nvPr/>
        </p:nvSpPr>
        <p:spPr>
          <a:xfrm>
            <a:off x="1" y="6395229"/>
            <a:ext cx="7261471" cy="461667"/>
          </a:xfrm>
          <a:custGeom>
            <a:avLst/>
            <a:gdLst/>
            <a:ahLst/>
            <a:cxnLst/>
            <a:rect l="l" t="t" r="r" b="b"/>
            <a:pathLst>
              <a:path w="2868730" h="302802">
                <a:moveTo>
                  <a:pt x="0" y="0"/>
                </a:moveTo>
                <a:lnTo>
                  <a:pt x="2868730" y="0"/>
                </a:lnTo>
                <a:lnTo>
                  <a:pt x="2868730" y="302802"/>
                </a:lnTo>
                <a:lnTo>
                  <a:pt x="0" y="302802"/>
                </a:lnTo>
                <a:close/>
              </a:path>
            </a:pathLst>
          </a:custGeom>
          <a:solidFill>
            <a:srgbClr val="72C02C"/>
          </a:solidFill>
        </p:spPr>
      </p:sp>
      <p:sp>
        <p:nvSpPr>
          <p:cNvPr id="100" name="Google Shape;100;p2"/>
          <p:cNvSpPr/>
          <p:nvPr/>
        </p:nvSpPr>
        <p:spPr>
          <a:xfrm flipH="1">
            <a:off x="565150" y="1549400"/>
            <a:ext cx="44450" cy="4775200"/>
          </a:xfrm>
          <a:prstGeom prst="rect">
            <a:avLst/>
          </a:prstGeom>
          <a:solidFill>
            <a:srgbClr val="5F8368"/>
          </a:solidFill>
          <a:ln>
            <a:noFill/>
          </a:ln>
        </p:spPr>
        <p:txBody>
          <a:bodyPr spcFirstLastPara="1" wrap="square" lIns="60950" tIns="60950" rIns="60950" bIns="60950" anchor="ctr" anchorCtr="0">
            <a:noAutofit/>
          </a:bodyPr>
          <a:lstStyle/>
          <a:p>
            <a:endParaRPr sz="1200"/>
          </a:p>
        </p:txBody>
      </p:sp>
      <p:sp>
        <p:nvSpPr>
          <p:cNvPr id="104" name="Google Shape;104;p2"/>
          <p:cNvSpPr txBox="1">
            <a:spLocks noGrp="1"/>
          </p:cNvSpPr>
          <p:nvPr>
            <p:ph type="dt" idx="10"/>
          </p:nvPr>
        </p:nvSpPr>
        <p:spPr>
          <a:prstGeom prst="rect">
            <a:avLst/>
          </a:prstGeom>
          <a:noFill/>
          <a:ln>
            <a:noFill/>
          </a:ln>
        </p:spPr>
        <p:txBody>
          <a:bodyPr spcFirstLastPara="1" vert="horz" wrap="square" lIns="60950" tIns="30467" rIns="60950" bIns="30467" rtlCol="0" anchor="ctr" anchorCtr="0">
            <a:noAutofit/>
          </a:bodyPr>
          <a:lstStyle/>
          <a:p>
            <a:r>
              <a:rPr lang="en-US"/>
              <a:t>09/05/2024</a:t>
            </a:r>
            <a:endParaRPr lang="en-US" dirty="0"/>
          </a:p>
        </p:txBody>
      </p:sp>
      <p:sp>
        <p:nvSpPr>
          <p:cNvPr id="106" name="Google Shape;106;p2"/>
          <p:cNvSpPr txBox="1">
            <a:spLocks noGrp="1"/>
          </p:cNvSpPr>
          <p:nvPr>
            <p:ph type="ftr" idx="11"/>
          </p:nvPr>
        </p:nvSpPr>
        <p:spPr>
          <a:prstGeom prst="rect">
            <a:avLst/>
          </a:prstGeom>
          <a:noFill/>
          <a:ln>
            <a:noFill/>
          </a:ln>
        </p:spPr>
        <p:txBody>
          <a:bodyPr spcFirstLastPara="1" vert="horz" wrap="square" lIns="60950" tIns="30467" rIns="60950" bIns="30467" rtlCol="0" anchor="ctr" anchorCtr="0">
            <a:noAutofit/>
          </a:bodyPr>
          <a:lstStyle/>
          <a:p>
            <a:r>
              <a:rPr lang="en-US" sz="933">
                <a:solidFill>
                  <a:schemeClr val="dk1"/>
                </a:solidFill>
                <a:latin typeface="Cambria"/>
                <a:ea typeface="Cambria"/>
              </a:rPr>
              <a:t>INTRODUCTION TO COMPUTER ANIMATION /K.SANGEETHA/GCD/SNSRCAS</a:t>
            </a:r>
            <a:endParaRPr lang="en-IN" dirty="0"/>
          </a:p>
        </p:txBody>
      </p:sp>
      <p:sp>
        <p:nvSpPr>
          <p:cNvPr id="105" name="Google Shape;105;p2"/>
          <p:cNvSpPr txBox="1">
            <a:spLocks noGrp="1"/>
          </p:cNvSpPr>
          <p:nvPr>
            <p:ph type="sldNum" idx="12"/>
          </p:nvPr>
        </p:nvSpPr>
        <p:spPr>
          <a:prstGeom prst="rect">
            <a:avLst/>
          </a:prstGeom>
          <a:noFill/>
          <a:ln>
            <a:noFill/>
          </a:ln>
        </p:spPr>
        <p:txBody>
          <a:bodyPr spcFirstLastPara="1" vert="horz" wrap="square" lIns="60950" tIns="30467" rIns="60950" bIns="30467" rtlCol="0" anchor="ctr" anchorCtr="0">
            <a:noAutofit/>
          </a:bodyPr>
          <a:lstStyle/>
          <a:p>
            <a:fld id="{00000000-1234-1234-1234-123412341234}" type="slidenum">
              <a:rPr lang="en-US" smtClean="0"/>
              <a:pPr/>
              <a:t>3</a:t>
            </a:fld>
            <a:r>
              <a:rPr lang="en-US" dirty="0"/>
              <a:t>/15</a:t>
            </a:r>
            <a:endParaRPr dirty="0"/>
          </a:p>
        </p:txBody>
      </p:sp>
      <p:sp>
        <p:nvSpPr>
          <p:cNvPr id="2" name="AutoShape 2" descr="selected image preview">
            <a:extLst>
              <a:ext uri="{FF2B5EF4-FFF2-40B4-BE49-F238E27FC236}">
                <a16:creationId xmlns:a16="http://schemas.microsoft.com/office/drawing/2014/main" id="{4BC089C1-B7AC-4EB9-7DFA-FE29F327875E}"/>
              </a:ext>
            </a:extLst>
          </p:cNvPr>
          <p:cNvSpPr>
            <a:spLocks noChangeAspect="1" noChangeArrowheads="1"/>
          </p:cNvSpPr>
          <p:nvPr/>
        </p:nvSpPr>
        <p:spPr bwMode="auto">
          <a:xfrm>
            <a:off x="5994400" y="33274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3" name="AutoShape 4" descr="selected image preview">
            <a:extLst>
              <a:ext uri="{FF2B5EF4-FFF2-40B4-BE49-F238E27FC236}">
                <a16:creationId xmlns:a16="http://schemas.microsoft.com/office/drawing/2014/main" id="{CC630A95-20D3-6376-930B-52D3348F408E}"/>
              </a:ext>
            </a:extLst>
          </p:cNvPr>
          <p:cNvSpPr>
            <a:spLocks noChangeAspect="1" noChangeArrowheads="1"/>
          </p:cNvSpPr>
          <p:nvPr/>
        </p:nvSpPr>
        <p:spPr bwMode="auto">
          <a:xfrm>
            <a:off x="6096000" y="34290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4" name="AutoShape 6" descr="Image of ">
            <a:extLst>
              <a:ext uri="{FF2B5EF4-FFF2-40B4-BE49-F238E27FC236}">
                <a16:creationId xmlns:a16="http://schemas.microsoft.com/office/drawing/2014/main" id="{CC43267E-DD0A-2FAE-1F00-D9623737FBF2}"/>
              </a:ext>
            </a:extLst>
          </p:cNvPr>
          <p:cNvSpPr>
            <a:spLocks noChangeAspect="1" noChangeArrowheads="1"/>
          </p:cNvSpPr>
          <p:nvPr/>
        </p:nvSpPr>
        <p:spPr bwMode="auto">
          <a:xfrm>
            <a:off x="6197600" y="35306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7" name="TextBox 6">
            <a:extLst>
              <a:ext uri="{FF2B5EF4-FFF2-40B4-BE49-F238E27FC236}">
                <a16:creationId xmlns:a16="http://schemas.microsoft.com/office/drawing/2014/main" id="{10404693-643B-8E88-8645-BA90772EB4DE}"/>
              </a:ext>
            </a:extLst>
          </p:cNvPr>
          <p:cNvSpPr txBox="1"/>
          <p:nvPr/>
        </p:nvSpPr>
        <p:spPr>
          <a:xfrm>
            <a:off x="1066800" y="1549401"/>
            <a:ext cx="10050086" cy="3970318"/>
          </a:xfrm>
          <a:prstGeom prst="rect">
            <a:avLst/>
          </a:prstGeom>
          <a:noFill/>
        </p:spPr>
        <p:txBody>
          <a:bodyPr wrap="square">
            <a:spAutoFit/>
          </a:bodyPr>
          <a:lstStyle/>
          <a:p>
            <a:pPr algn="just">
              <a:buFont typeface="Arial" panose="020B0604020202020204" pitchFamily="34" charset="0"/>
              <a:buChar char="•"/>
            </a:pPr>
            <a:r>
              <a:rPr lang="en-US" sz="3600" b="0" i="0" dirty="0">
                <a:solidFill>
                  <a:srgbClr val="1F1F1F"/>
                </a:solidFill>
                <a:effectLst/>
                <a:highlight>
                  <a:srgbClr val="FFFFFF"/>
                </a:highlight>
                <a:latin typeface="Times New Roman" panose="02020603050405020304" pitchFamily="18" charset="0"/>
                <a:cs typeface="Times New Roman" panose="02020603050405020304" pitchFamily="18" charset="0"/>
              </a:rPr>
              <a:t>Idea generation is the process of creating new ideas.</a:t>
            </a:r>
          </a:p>
          <a:p>
            <a:pPr algn="just">
              <a:buFont typeface="Arial" panose="020B0604020202020204" pitchFamily="34" charset="0"/>
              <a:buChar char="•"/>
            </a:pPr>
            <a:endParaRPr lang="en-US" sz="3600" b="0" i="0" dirty="0">
              <a:solidFill>
                <a:srgbClr val="1F1F1F"/>
              </a:solidFill>
              <a:effectLst/>
              <a:highlight>
                <a:srgbClr val="FFFFFF"/>
              </a:highlight>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3600" b="0" i="0" dirty="0">
                <a:solidFill>
                  <a:srgbClr val="1F1F1F"/>
                </a:solidFill>
                <a:effectLst/>
                <a:highlight>
                  <a:srgbClr val="FFFFFF"/>
                </a:highlight>
                <a:latin typeface="Times New Roman" panose="02020603050405020304" pitchFamily="18" charset="0"/>
                <a:cs typeface="Times New Roman" panose="02020603050405020304" pitchFamily="18" charset="0"/>
              </a:rPr>
              <a:t>It is an essential part of innovation and problem-solving.</a:t>
            </a:r>
          </a:p>
          <a:p>
            <a:pPr algn="just"/>
            <a:endParaRPr lang="en-US" sz="3600" b="0" i="0" dirty="0">
              <a:solidFill>
                <a:srgbClr val="1F1F1F"/>
              </a:solidFill>
              <a:effectLst/>
              <a:highlight>
                <a:srgbClr val="FFFFFF"/>
              </a:highlight>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sz="3600" b="0" i="0" dirty="0">
                <a:solidFill>
                  <a:srgbClr val="1F1F1F"/>
                </a:solidFill>
                <a:effectLst/>
                <a:highlight>
                  <a:srgbClr val="FFFFFF"/>
                </a:highlight>
                <a:latin typeface="Times New Roman" panose="02020603050405020304" pitchFamily="18" charset="0"/>
                <a:cs typeface="Times New Roman" panose="02020603050405020304" pitchFamily="18" charset="0"/>
              </a:rPr>
              <a:t>There are many different techniques for idea generation, both individual and group-based.</a:t>
            </a:r>
          </a:p>
        </p:txBody>
      </p:sp>
      <p:sp>
        <p:nvSpPr>
          <p:cNvPr id="13" name="TextBox 12">
            <a:extLst>
              <a:ext uri="{FF2B5EF4-FFF2-40B4-BE49-F238E27FC236}">
                <a16:creationId xmlns:a16="http://schemas.microsoft.com/office/drawing/2014/main" id="{1BCE32CF-3709-1F04-689B-552AF7731FF6}"/>
              </a:ext>
            </a:extLst>
          </p:cNvPr>
          <p:cNvSpPr txBox="1"/>
          <p:nvPr/>
        </p:nvSpPr>
        <p:spPr>
          <a:xfrm>
            <a:off x="2922309" y="385329"/>
            <a:ext cx="6718701" cy="523220"/>
          </a:xfrm>
          <a:prstGeom prst="rect">
            <a:avLst/>
          </a:prstGeom>
          <a:noFill/>
        </p:spPr>
        <p:txBody>
          <a:bodyPr wrap="square">
            <a:spAutoFit/>
          </a:bodyPr>
          <a:lstStyle/>
          <a:p>
            <a:pPr algn="ctr"/>
            <a:r>
              <a:rPr lang="en-IN" sz="2800" b="1" i="0" dirty="0">
                <a:solidFill>
                  <a:srgbClr val="1F1F1F"/>
                </a:solidFill>
                <a:effectLst/>
                <a:highlight>
                  <a:srgbClr val="FFFFFF"/>
                </a:highlight>
                <a:latin typeface="Times New Roman" panose="02020603050405020304" pitchFamily="18" charset="0"/>
                <a:cs typeface="Times New Roman" panose="02020603050405020304" pitchFamily="18" charset="0"/>
              </a:rPr>
              <a:t>What is Idea Generation?</a:t>
            </a:r>
            <a:endParaRPr lang="en-IN" sz="2667"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5739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Freeform 3"/>
          <p:cNvSpPr/>
          <p:nvPr/>
        </p:nvSpPr>
        <p:spPr>
          <a:xfrm>
            <a:off x="1" y="6395229"/>
            <a:ext cx="7261471" cy="461667"/>
          </a:xfrm>
          <a:custGeom>
            <a:avLst/>
            <a:gdLst/>
            <a:ahLst/>
            <a:cxnLst/>
            <a:rect l="l" t="t" r="r" b="b"/>
            <a:pathLst>
              <a:path w="2868730" h="302802">
                <a:moveTo>
                  <a:pt x="0" y="0"/>
                </a:moveTo>
                <a:lnTo>
                  <a:pt x="2868730" y="0"/>
                </a:lnTo>
                <a:lnTo>
                  <a:pt x="2868730" y="302802"/>
                </a:lnTo>
                <a:lnTo>
                  <a:pt x="0" y="302802"/>
                </a:lnTo>
                <a:close/>
              </a:path>
            </a:pathLst>
          </a:custGeom>
          <a:solidFill>
            <a:srgbClr val="72C02C"/>
          </a:solidFill>
        </p:spPr>
      </p:sp>
      <p:sp>
        <p:nvSpPr>
          <p:cNvPr id="100" name="Google Shape;100;p2"/>
          <p:cNvSpPr/>
          <p:nvPr/>
        </p:nvSpPr>
        <p:spPr>
          <a:xfrm flipH="1">
            <a:off x="565150" y="1549400"/>
            <a:ext cx="44450" cy="4775200"/>
          </a:xfrm>
          <a:prstGeom prst="rect">
            <a:avLst/>
          </a:prstGeom>
          <a:solidFill>
            <a:srgbClr val="5F8368"/>
          </a:solidFill>
          <a:ln>
            <a:noFill/>
          </a:ln>
        </p:spPr>
        <p:txBody>
          <a:bodyPr spcFirstLastPara="1" wrap="square" lIns="60950" tIns="60950" rIns="60950" bIns="60950" anchor="ctr" anchorCtr="0">
            <a:noAutofit/>
          </a:bodyPr>
          <a:lstStyle/>
          <a:p>
            <a:endParaRPr sz="1200"/>
          </a:p>
        </p:txBody>
      </p:sp>
      <p:sp>
        <p:nvSpPr>
          <p:cNvPr id="104" name="Google Shape;104;p2"/>
          <p:cNvSpPr txBox="1">
            <a:spLocks noGrp="1"/>
          </p:cNvSpPr>
          <p:nvPr>
            <p:ph type="dt" idx="10"/>
          </p:nvPr>
        </p:nvSpPr>
        <p:spPr>
          <a:prstGeom prst="rect">
            <a:avLst/>
          </a:prstGeom>
          <a:noFill/>
          <a:ln>
            <a:noFill/>
          </a:ln>
        </p:spPr>
        <p:txBody>
          <a:bodyPr spcFirstLastPara="1" vert="horz" wrap="square" lIns="60950" tIns="30467" rIns="60950" bIns="30467" rtlCol="0" anchor="ctr" anchorCtr="0">
            <a:noAutofit/>
          </a:bodyPr>
          <a:lstStyle/>
          <a:p>
            <a:r>
              <a:rPr lang="en-US"/>
              <a:t>09/05/2024</a:t>
            </a:r>
            <a:endParaRPr lang="en-US" dirty="0"/>
          </a:p>
        </p:txBody>
      </p:sp>
      <p:sp>
        <p:nvSpPr>
          <p:cNvPr id="106" name="Google Shape;106;p2"/>
          <p:cNvSpPr txBox="1">
            <a:spLocks noGrp="1"/>
          </p:cNvSpPr>
          <p:nvPr>
            <p:ph type="ftr" idx="11"/>
          </p:nvPr>
        </p:nvSpPr>
        <p:spPr>
          <a:prstGeom prst="rect">
            <a:avLst/>
          </a:prstGeom>
          <a:noFill/>
          <a:ln>
            <a:noFill/>
          </a:ln>
        </p:spPr>
        <p:txBody>
          <a:bodyPr spcFirstLastPara="1" vert="horz" wrap="square" lIns="60950" tIns="30467" rIns="60950" bIns="30467" rtlCol="0" anchor="ctr" anchorCtr="0">
            <a:noAutofit/>
          </a:bodyPr>
          <a:lstStyle/>
          <a:p>
            <a:r>
              <a:rPr lang="en-US" sz="933">
                <a:solidFill>
                  <a:schemeClr val="dk1"/>
                </a:solidFill>
                <a:latin typeface="Cambria"/>
                <a:ea typeface="Cambria"/>
              </a:rPr>
              <a:t>INTRODUCTION TO COMPUTER ANIMATION /K.SANGEETHA/GCD/SNSRCAS</a:t>
            </a:r>
            <a:endParaRPr lang="en-IN" dirty="0"/>
          </a:p>
        </p:txBody>
      </p:sp>
      <p:sp>
        <p:nvSpPr>
          <p:cNvPr id="105" name="Google Shape;105;p2"/>
          <p:cNvSpPr txBox="1">
            <a:spLocks noGrp="1"/>
          </p:cNvSpPr>
          <p:nvPr>
            <p:ph type="sldNum" idx="12"/>
          </p:nvPr>
        </p:nvSpPr>
        <p:spPr>
          <a:prstGeom prst="rect">
            <a:avLst/>
          </a:prstGeom>
          <a:noFill/>
          <a:ln>
            <a:noFill/>
          </a:ln>
        </p:spPr>
        <p:txBody>
          <a:bodyPr spcFirstLastPara="1" vert="horz" wrap="square" lIns="60950" tIns="30467" rIns="60950" bIns="30467" rtlCol="0" anchor="ctr" anchorCtr="0">
            <a:noAutofit/>
          </a:bodyPr>
          <a:lstStyle/>
          <a:p>
            <a:fld id="{00000000-1234-1234-1234-123412341234}" type="slidenum">
              <a:rPr lang="en-US" smtClean="0"/>
              <a:pPr/>
              <a:t>4</a:t>
            </a:fld>
            <a:r>
              <a:rPr lang="en-US" dirty="0"/>
              <a:t>/15</a:t>
            </a:r>
            <a:endParaRPr dirty="0"/>
          </a:p>
        </p:txBody>
      </p:sp>
      <p:sp>
        <p:nvSpPr>
          <p:cNvPr id="2" name="AutoShape 2" descr="selected image preview">
            <a:extLst>
              <a:ext uri="{FF2B5EF4-FFF2-40B4-BE49-F238E27FC236}">
                <a16:creationId xmlns:a16="http://schemas.microsoft.com/office/drawing/2014/main" id="{4BC089C1-B7AC-4EB9-7DFA-FE29F327875E}"/>
              </a:ext>
            </a:extLst>
          </p:cNvPr>
          <p:cNvSpPr>
            <a:spLocks noChangeAspect="1" noChangeArrowheads="1"/>
          </p:cNvSpPr>
          <p:nvPr/>
        </p:nvSpPr>
        <p:spPr bwMode="auto">
          <a:xfrm>
            <a:off x="5994400" y="33274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3" name="AutoShape 4" descr="selected image preview">
            <a:extLst>
              <a:ext uri="{FF2B5EF4-FFF2-40B4-BE49-F238E27FC236}">
                <a16:creationId xmlns:a16="http://schemas.microsoft.com/office/drawing/2014/main" id="{CC630A95-20D3-6376-930B-52D3348F408E}"/>
              </a:ext>
            </a:extLst>
          </p:cNvPr>
          <p:cNvSpPr>
            <a:spLocks noChangeAspect="1" noChangeArrowheads="1"/>
          </p:cNvSpPr>
          <p:nvPr/>
        </p:nvSpPr>
        <p:spPr bwMode="auto">
          <a:xfrm>
            <a:off x="6096000" y="34290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4" name="AutoShape 6" descr="Image of ">
            <a:extLst>
              <a:ext uri="{FF2B5EF4-FFF2-40B4-BE49-F238E27FC236}">
                <a16:creationId xmlns:a16="http://schemas.microsoft.com/office/drawing/2014/main" id="{CC43267E-DD0A-2FAE-1F00-D9623737FBF2}"/>
              </a:ext>
            </a:extLst>
          </p:cNvPr>
          <p:cNvSpPr>
            <a:spLocks noChangeAspect="1" noChangeArrowheads="1"/>
          </p:cNvSpPr>
          <p:nvPr/>
        </p:nvSpPr>
        <p:spPr bwMode="auto">
          <a:xfrm>
            <a:off x="6197600" y="35306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7" name="TextBox 6">
            <a:extLst>
              <a:ext uri="{FF2B5EF4-FFF2-40B4-BE49-F238E27FC236}">
                <a16:creationId xmlns:a16="http://schemas.microsoft.com/office/drawing/2014/main" id="{10404693-643B-8E88-8645-BA90772EB4DE}"/>
              </a:ext>
            </a:extLst>
          </p:cNvPr>
          <p:cNvSpPr txBox="1"/>
          <p:nvPr/>
        </p:nvSpPr>
        <p:spPr>
          <a:xfrm>
            <a:off x="1066800" y="1549401"/>
            <a:ext cx="8077200" cy="4031873"/>
          </a:xfrm>
          <a:prstGeom prst="rect">
            <a:avLst/>
          </a:prstGeom>
          <a:noFill/>
        </p:spPr>
        <p:txBody>
          <a:bodyPr wrap="square">
            <a:spAutoFit/>
          </a:bodyPr>
          <a:lstStyle/>
          <a:p>
            <a:pPr algn="just">
              <a:buFont typeface="Arial" panose="020B0604020202020204" pitchFamily="34" charset="0"/>
              <a:buChar char="•"/>
            </a:pPr>
            <a:r>
              <a:rPr lang="en-US" sz="3200" b="0" i="0" dirty="0">
                <a:solidFill>
                  <a:srgbClr val="1F1F1F"/>
                </a:solidFill>
                <a:effectLst/>
                <a:highlight>
                  <a:srgbClr val="FFFFFF"/>
                </a:highlight>
                <a:latin typeface="Times New Roman" panose="02020603050405020304" pitchFamily="18" charset="0"/>
                <a:cs typeface="Times New Roman" panose="02020603050405020304" pitchFamily="18" charset="0"/>
              </a:rPr>
              <a:t>Idea generation is important for a number of reasons.</a:t>
            </a:r>
          </a:p>
          <a:p>
            <a:pPr algn="just">
              <a:buFont typeface="Arial" panose="020B0604020202020204" pitchFamily="34" charset="0"/>
              <a:buChar char="•"/>
            </a:pPr>
            <a:r>
              <a:rPr lang="en-US" sz="3200" b="0" i="0" dirty="0">
                <a:solidFill>
                  <a:srgbClr val="1F1F1F"/>
                </a:solidFill>
                <a:effectLst/>
                <a:highlight>
                  <a:srgbClr val="FFFFFF"/>
                </a:highlight>
                <a:latin typeface="Times New Roman" panose="02020603050405020304" pitchFamily="18" charset="0"/>
                <a:cs typeface="Times New Roman" panose="02020603050405020304" pitchFamily="18" charset="0"/>
              </a:rPr>
              <a:t>It helps businesses to stay ahead of the competition.</a:t>
            </a:r>
          </a:p>
          <a:p>
            <a:pPr algn="just">
              <a:buFont typeface="Arial" panose="020B0604020202020204" pitchFamily="34" charset="0"/>
              <a:buChar char="•"/>
            </a:pPr>
            <a:r>
              <a:rPr lang="en-US" sz="3200" b="0" i="0" dirty="0">
                <a:solidFill>
                  <a:srgbClr val="1F1F1F"/>
                </a:solidFill>
                <a:effectLst/>
                <a:highlight>
                  <a:srgbClr val="FFFFFF"/>
                </a:highlight>
                <a:latin typeface="Times New Roman" panose="02020603050405020304" pitchFamily="18" charset="0"/>
                <a:cs typeface="Times New Roman" panose="02020603050405020304" pitchFamily="18" charset="0"/>
              </a:rPr>
              <a:t>It can lead to new products, services, and processes.</a:t>
            </a:r>
          </a:p>
          <a:p>
            <a:pPr algn="just">
              <a:buFont typeface="Arial" panose="020B0604020202020204" pitchFamily="34" charset="0"/>
              <a:buChar char="•"/>
            </a:pPr>
            <a:r>
              <a:rPr lang="en-US" sz="3200" b="0" i="0" dirty="0">
                <a:solidFill>
                  <a:srgbClr val="1F1F1F"/>
                </a:solidFill>
                <a:effectLst/>
                <a:highlight>
                  <a:srgbClr val="FFFFFF"/>
                </a:highlight>
                <a:latin typeface="Times New Roman" panose="02020603050405020304" pitchFamily="18" charset="0"/>
                <a:cs typeface="Times New Roman" panose="02020603050405020304" pitchFamily="18" charset="0"/>
              </a:rPr>
              <a:t>It can help businesses to solve problems more effectively.</a:t>
            </a:r>
          </a:p>
        </p:txBody>
      </p:sp>
      <p:sp>
        <p:nvSpPr>
          <p:cNvPr id="13" name="TextBox 12">
            <a:extLst>
              <a:ext uri="{FF2B5EF4-FFF2-40B4-BE49-F238E27FC236}">
                <a16:creationId xmlns:a16="http://schemas.microsoft.com/office/drawing/2014/main" id="{1BCE32CF-3709-1F04-689B-552AF7731FF6}"/>
              </a:ext>
            </a:extLst>
          </p:cNvPr>
          <p:cNvSpPr txBox="1"/>
          <p:nvPr/>
        </p:nvSpPr>
        <p:spPr>
          <a:xfrm>
            <a:off x="2922309" y="385329"/>
            <a:ext cx="6718701" cy="523220"/>
          </a:xfrm>
          <a:prstGeom prst="rect">
            <a:avLst/>
          </a:prstGeom>
          <a:noFill/>
        </p:spPr>
        <p:txBody>
          <a:bodyPr wrap="square">
            <a:spAutoFit/>
          </a:bodyPr>
          <a:lstStyle/>
          <a:p>
            <a:pPr algn="ctr"/>
            <a:r>
              <a:rPr lang="en-US" sz="2800" b="1" i="0" dirty="0">
                <a:solidFill>
                  <a:srgbClr val="1F1F1F"/>
                </a:solidFill>
                <a:effectLst/>
                <a:highlight>
                  <a:srgbClr val="FFFFFF"/>
                </a:highlight>
                <a:latin typeface="Times New Roman" panose="02020603050405020304" pitchFamily="18" charset="0"/>
                <a:cs typeface="Times New Roman" panose="02020603050405020304" pitchFamily="18" charset="0"/>
              </a:rPr>
              <a:t>The Importance of Idea Generation</a:t>
            </a:r>
            <a:endParaRPr lang="en-IN" sz="2667"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268309E-30C6-B41A-AD1D-E2101EF4BF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5600" y="2133502"/>
            <a:ext cx="2590996" cy="2590996"/>
          </a:xfrm>
          <a:prstGeom prst="rect">
            <a:avLst/>
          </a:prstGeom>
        </p:spPr>
      </p:pic>
    </p:spTree>
    <p:extLst>
      <p:ext uri="{BB962C8B-B14F-4D97-AF65-F5344CB8AC3E}">
        <p14:creationId xmlns:p14="http://schemas.microsoft.com/office/powerpoint/2010/main" val="3644041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Freeform 3"/>
          <p:cNvSpPr/>
          <p:nvPr/>
        </p:nvSpPr>
        <p:spPr>
          <a:xfrm>
            <a:off x="1" y="6395229"/>
            <a:ext cx="7261471" cy="461667"/>
          </a:xfrm>
          <a:custGeom>
            <a:avLst/>
            <a:gdLst/>
            <a:ahLst/>
            <a:cxnLst/>
            <a:rect l="l" t="t" r="r" b="b"/>
            <a:pathLst>
              <a:path w="2868730" h="302802">
                <a:moveTo>
                  <a:pt x="0" y="0"/>
                </a:moveTo>
                <a:lnTo>
                  <a:pt x="2868730" y="0"/>
                </a:lnTo>
                <a:lnTo>
                  <a:pt x="2868730" y="302802"/>
                </a:lnTo>
                <a:lnTo>
                  <a:pt x="0" y="302802"/>
                </a:lnTo>
                <a:close/>
              </a:path>
            </a:pathLst>
          </a:custGeom>
          <a:solidFill>
            <a:srgbClr val="72C02C"/>
          </a:solidFill>
        </p:spPr>
      </p:sp>
      <p:sp>
        <p:nvSpPr>
          <p:cNvPr id="100" name="Google Shape;100;p2"/>
          <p:cNvSpPr/>
          <p:nvPr/>
        </p:nvSpPr>
        <p:spPr>
          <a:xfrm flipH="1">
            <a:off x="565150" y="1549400"/>
            <a:ext cx="44450" cy="4775200"/>
          </a:xfrm>
          <a:prstGeom prst="rect">
            <a:avLst/>
          </a:prstGeom>
          <a:solidFill>
            <a:srgbClr val="5F8368"/>
          </a:solidFill>
          <a:ln>
            <a:noFill/>
          </a:ln>
        </p:spPr>
        <p:txBody>
          <a:bodyPr spcFirstLastPara="1" wrap="square" lIns="60950" tIns="60950" rIns="60950" bIns="60950" anchor="ctr" anchorCtr="0">
            <a:noAutofit/>
          </a:bodyPr>
          <a:lstStyle/>
          <a:p>
            <a:endParaRPr sz="1200"/>
          </a:p>
        </p:txBody>
      </p:sp>
      <p:sp>
        <p:nvSpPr>
          <p:cNvPr id="104" name="Google Shape;104;p2"/>
          <p:cNvSpPr txBox="1">
            <a:spLocks noGrp="1"/>
          </p:cNvSpPr>
          <p:nvPr>
            <p:ph type="dt" idx="10"/>
          </p:nvPr>
        </p:nvSpPr>
        <p:spPr>
          <a:prstGeom prst="rect">
            <a:avLst/>
          </a:prstGeom>
          <a:noFill/>
          <a:ln>
            <a:noFill/>
          </a:ln>
        </p:spPr>
        <p:txBody>
          <a:bodyPr spcFirstLastPara="1" vert="horz" wrap="square" lIns="60950" tIns="30467" rIns="60950" bIns="30467" rtlCol="0" anchor="ctr" anchorCtr="0">
            <a:noAutofit/>
          </a:bodyPr>
          <a:lstStyle/>
          <a:p>
            <a:r>
              <a:rPr lang="en-US"/>
              <a:t>09/05/2024</a:t>
            </a:r>
            <a:endParaRPr lang="en-US" dirty="0"/>
          </a:p>
        </p:txBody>
      </p:sp>
      <p:sp>
        <p:nvSpPr>
          <p:cNvPr id="106" name="Google Shape;106;p2"/>
          <p:cNvSpPr txBox="1">
            <a:spLocks noGrp="1"/>
          </p:cNvSpPr>
          <p:nvPr>
            <p:ph type="ftr" idx="11"/>
          </p:nvPr>
        </p:nvSpPr>
        <p:spPr>
          <a:prstGeom prst="rect">
            <a:avLst/>
          </a:prstGeom>
          <a:noFill/>
          <a:ln>
            <a:noFill/>
          </a:ln>
        </p:spPr>
        <p:txBody>
          <a:bodyPr spcFirstLastPara="1" vert="horz" wrap="square" lIns="60950" tIns="30467" rIns="60950" bIns="30467" rtlCol="0" anchor="ctr" anchorCtr="0">
            <a:noAutofit/>
          </a:bodyPr>
          <a:lstStyle/>
          <a:p>
            <a:r>
              <a:rPr lang="en-US" sz="933">
                <a:solidFill>
                  <a:schemeClr val="dk1"/>
                </a:solidFill>
                <a:latin typeface="Cambria"/>
                <a:ea typeface="Cambria"/>
              </a:rPr>
              <a:t>INTRODUCTION TO COMPUTER ANIMATION /K.SANGEETHA/GCD/SNSRCAS</a:t>
            </a:r>
            <a:endParaRPr lang="en-IN" dirty="0"/>
          </a:p>
        </p:txBody>
      </p:sp>
      <p:sp>
        <p:nvSpPr>
          <p:cNvPr id="105" name="Google Shape;105;p2"/>
          <p:cNvSpPr txBox="1">
            <a:spLocks noGrp="1"/>
          </p:cNvSpPr>
          <p:nvPr>
            <p:ph type="sldNum" idx="12"/>
          </p:nvPr>
        </p:nvSpPr>
        <p:spPr>
          <a:prstGeom prst="rect">
            <a:avLst/>
          </a:prstGeom>
          <a:noFill/>
          <a:ln>
            <a:noFill/>
          </a:ln>
        </p:spPr>
        <p:txBody>
          <a:bodyPr spcFirstLastPara="1" vert="horz" wrap="square" lIns="60950" tIns="30467" rIns="60950" bIns="30467" rtlCol="0" anchor="ctr" anchorCtr="0">
            <a:noAutofit/>
          </a:bodyPr>
          <a:lstStyle/>
          <a:p>
            <a:fld id="{00000000-1234-1234-1234-123412341234}" type="slidenum">
              <a:rPr lang="en-US" smtClean="0"/>
              <a:pPr/>
              <a:t>5</a:t>
            </a:fld>
            <a:r>
              <a:rPr lang="en-US" dirty="0"/>
              <a:t>/15</a:t>
            </a:r>
            <a:endParaRPr dirty="0"/>
          </a:p>
        </p:txBody>
      </p:sp>
      <p:sp>
        <p:nvSpPr>
          <p:cNvPr id="2" name="AutoShape 2" descr="selected image preview">
            <a:extLst>
              <a:ext uri="{FF2B5EF4-FFF2-40B4-BE49-F238E27FC236}">
                <a16:creationId xmlns:a16="http://schemas.microsoft.com/office/drawing/2014/main" id="{4BC089C1-B7AC-4EB9-7DFA-FE29F327875E}"/>
              </a:ext>
            </a:extLst>
          </p:cNvPr>
          <p:cNvSpPr>
            <a:spLocks noChangeAspect="1" noChangeArrowheads="1"/>
          </p:cNvSpPr>
          <p:nvPr/>
        </p:nvSpPr>
        <p:spPr bwMode="auto">
          <a:xfrm>
            <a:off x="5994400" y="33274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3" name="AutoShape 4" descr="selected image preview">
            <a:extLst>
              <a:ext uri="{FF2B5EF4-FFF2-40B4-BE49-F238E27FC236}">
                <a16:creationId xmlns:a16="http://schemas.microsoft.com/office/drawing/2014/main" id="{CC630A95-20D3-6376-930B-52D3348F408E}"/>
              </a:ext>
            </a:extLst>
          </p:cNvPr>
          <p:cNvSpPr>
            <a:spLocks noChangeAspect="1" noChangeArrowheads="1"/>
          </p:cNvSpPr>
          <p:nvPr/>
        </p:nvSpPr>
        <p:spPr bwMode="auto">
          <a:xfrm>
            <a:off x="6096000" y="34290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4" name="AutoShape 6" descr="Image of ">
            <a:extLst>
              <a:ext uri="{FF2B5EF4-FFF2-40B4-BE49-F238E27FC236}">
                <a16:creationId xmlns:a16="http://schemas.microsoft.com/office/drawing/2014/main" id="{CC43267E-DD0A-2FAE-1F00-D9623737FBF2}"/>
              </a:ext>
            </a:extLst>
          </p:cNvPr>
          <p:cNvSpPr>
            <a:spLocks noChangeAspect="1" noChangeArrowheads="1"/>
          </p:cNvSpPr>
          <p:nvPr/>
        </p:nvSpPr>
        <p:spPr bwMode="auto">
          <a:xfrm>
            <a:off x="6197600" y="35306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7" name="TextBox 6">
            <a:extLst>
              <a:ext uri="{FF2B5EF4-FFF2-40B4-BE49-F238E27FC236}">
                <a16:creationId xmlns:a16="http://schemas.microsoft.com/office/drawing/2014/main" id="{10404693-643B-8E88-8645-BA90772EB4DE}"/>
              </a:ext>
            </a:extLst>
          </p:cNvPr>
          <p:cNvSpPr txBox="1"/>
          <p:nvPr/>
        </p:nvSpPr>
        <p:spPr>
          <a:xfrm>
            <a:off x="1066800" y="1549401"/>
            <a:ext cx="8077200" cy="4832092"/>
          </a:xfrm>
          <a:prstGeom prst="rect">
            <a:avLst/>
          </a:prstGeom>
          <a:noFill/>
        </p:spPr>
        <p:txBody>
          <a:bodyPr wrap="square">
            <a:spAutoFit/>
          </a:bodyPr>
          <a:lstStyle/>
          <a:p>
            <a:pPr algn="just">
              <a:buFont typeface="Arial" panose="020B0604020202020204" pitchFamily="34" charset="0"/>
              <a:buChar char="•"/>
            </a:pPr>
            <a:r>
              <a:rPr lang="en-US" sz="2800" b="0" i="0" dirty="0">
                <a:solidFill>
                  <a:srgbClr val="1F1F1F"/>
                </a:solidFill>
                <a:effectLst/>
                <a:highlight>
                  <a:srgbClr val="FFFFFF"/>
                </a:highlight>
                <a:latin typeface="Times New Roman" panose="02020603050405020304" pitchFamily="18" charset="0"/>
                <a:cs typeface="Times New Roman" panose="02020603050405020304" pitchFamily="18" charset="0"/>
              </a:rPr>
              <a:t>There are a number of principles that can help you to generate more and better ideas.</a:t>
            </a:r>
          </a:p>
          <a:p>
            <a:pPr algn="just">
              <a:buFont typeface="Arial" panose="020B0604020202020204" pitchFamily="34" charset="0"/>
              <a:buChar char="•"/>
            </a:pPr>
            <a:r>
              <a:rPr lang="en-US" sz="2800" b="0" i="0" dirty="0">
                <a:solidFill>
                  <a:srgbClr val="1F1F1F"/>
                </a:solidFill>
                <a:effectLst/>
                <a:highlight>
                  <a:srgbClr val="FFFFFF"/>
                </a:highlight>
                <a:latin typeface="Times New Roman" panose="02020603050405020304" pitchFamily="18" charset="0"/>
                <a:cs typeface="Times New Roman" panose="02020603050405020304" pitchFamily="18" charset="0"/>
              </a:rPr>
              <a:t>Focus on quantity. The more ideas you generate, the more likely you are to come up with a good one.</a:t>
            </a:r>
          </a:p>
          <a:p>
            <a:pPr algn="just">
              <a:buFont typeface="Arial" panose="020B0604020202020204" pitchFamily="34" charset="0"/>
              <a:buChar char="•"/>
            </a:pPr>
            <a:r>
              <a:rPr lang="en-US" sz="2800" b="0" i="0" dirty="0">
                <a:solidFill>
                  <a:srgbClr val="1F1F1F"/>
                </a:solidFill>
                <a:effectLst/>
                <a:highlight>
                  <a:srgbClr val="FFFFFF"/>
                </a:highlight>
                <a:latin typeface="Times New Roman" panose="02020603050405020304" pitchFamily="18" charset="0"/>
                <a:cs typeface="Times New Roman" panose="02020603050405020304" pitchFamily="18" charset="0"/>
              </a:rPr>
              <a:t>Defer judgment. Don't censor your ideas at the beginning of the brainstorming process.</a:t>
            </a:r>
          </a:p>
          <a:p>
            <a:pPr algn="just">
              <a:buFont typeface="Arial" panose="020B0604020202020204" pitchFamily="34" charset="0"/>
              <a:buChar char="•"/>
            </a:pPr>
            <a:r>
              <a:rPr lang="en-US" sz="2800" b="0" i="0" dirty="0">
                <a:solidFill>
                  <a:srgbClr val="1F1F1F"/>
                </a:solidFill>
                <a:effectLst/>
                <a:highlight>
                  <a:srgbClr val="FFFFFF"/>
                </a:highlight>
                <a:latin typeface="Times New Roman" panose="02020603050405020304" pitchFamily="18" charset="0"/>
                <a:cs typeface="Times New Roman" panose="02020603050405020304" pitchFamily="18" charset="0"/>
              </a:rPr>
              <a:t>Build on the ideas of others. When someone comes up with an idea, try to improve on it or combine it with other ideas.</a:t>
            </a:r>
          </a:p>
          <a:p>
            <a:pPr algn="just">
              <a:buFont typeface="Arial" panose="020B0604020202020204" pitchFamily="34" charset="0"/>
              <a:buChar char="•"/>
            </a:pPr>
            <a:r>
              <a:rPr lang="en-US" sz="2800" b="0" i="0" dirty="0">
                <a:solidFill>
                  <a:srgbClr val="1F1F1F"/>
                </a:solidFill>
                <a:effectLst/>
                <a:highlight>
                  <a:srgbClr val="FFFFFF"/>
                </a:highlight>
                <a:latin typeface="Times New Roman" panose="02020603050405020304" pitchFamily="18" charset="0"/>
                <a:cs typeface="Times New Roman" panose="02020603050405020304" pitchFamily="18" charset="0"/>
              </a:rPr>
              <a:t>Think outside the box. Don't be afraid to come up with new and unusual ideas.</a:t>
            </a:r>
          </a:p>
        </p:txBody>
      </p:sp>
      <p:sp>
        <p:nvSpPr>
          <p:cNvPr id="13" name="TextBox 12">
            <a:extLst>
              <a:ext uri="{FF2B5EF4-FFF2-40B4-BE49-F238E27FC236}">
                <a16:creationId xmlns:a16="http://schemas.microsoft.com/office/drawing/2014/main" id="{1BCE32CF-3709-1F04-689B-552AF7731FF6}"/>
              </a:ext>
            </a:extLst>
          </p:cNvPr>
          <p:cNvSpPr txBox="1"/>
          <p:nvPr/>
        </p:nvSpPr>
        <p:spPr>
          <a:xfrm>
            <a:off x="2922309" y="385329"/>
            <a:ext cx="6718701" cy="523220"/>
          </a:xfrm>
          <a:prstGeom prst="rect">
            <a:avLst/>
          </a:prstGeom>
          <a:noFill/>
        </p:spPr>
        <p:txBody>
          <a:bodyPr wrap="square">
            <a:spAutoFit/>
          </a:bodyPr>
          <a:lstStyle/>
          <a:p>
            <a:pPr algn="ctr"/>
            <a:r>
              <a:rPr lang="en-IN" sz="2800" b="1" i="0" dirty="0">
                <a:solidFill>
                  <a:srgbClr val="1F1F1F"/>
                </a:solidFill>
                <a:effectLst/>
                <a:highlight>
                  <a:srgbClr val="FFFFFF"/>
                </a:highlight>
                <a:latin typeface="Times New Roman" panose="02020603050405020304" pitchFamily="18" charset="0"/>
                <a:cs typeface="Times New Roman" panose="02020603050405020304" pitchFamily="18" charset="0"/>
              </a:rPr>
              <a:t>Principles of Idea Generation</a:t>
            </a:r>
            <a:endParaRPr lang="en-IN" sz="2667"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8896D2DA-FA4E-2734-5B7B-564D560652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6746" y="2343346"/>
            <a:ext cx="2780907" cy="2780907"/>
          </a:xfrm>
          <a:prstGeom prst="rect">
            <a:avLst/>
          </a:prstGeom>
        </p:spPr>
      </p:pic>
    </p:spTree>
    <p:extLst>
      <p:ext uri="{BB962C8B-B14F-4D97-AF65-F5344CB8AC3E}">
        <p14:creationId xmlns:p14="http://schemas.microsoft.com/office/powerpoint/2010/main" val="2677082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Freeform 3"/>
          <p:cNvSpPr/>
          <p:nvPr/>
        </p:nvSpPr>
        <p:spPr>
          <a:xfrm>
            <a:off x="1" y="6395229"/>
            <a:ext cx="7261471" cy="461667"/>
          </a:xfrm>
          <a:custGeom>
            <a:avLst/>
            <a:gdLst/>
            <a:ahLst/>
            <a:cxnLst/>
            <a:rect l="l" t="t" r="r" b="b"/>
            <a:pathLst>
              <a:path w="2868730" h="302802">
                <a:moveTo>
                  <a:pt x="0" y="0"/>
                </a:moveTo>
                <a:lnTo>
                  <a:pt x="2868730" y="0"/>
                </a:lnTo>
                <a:lnTo>
                  <a:pt x="2868730" y="302802"/>
                </a:lnTo>
                <a:lnTo>
                  <a:pt x="0" y="302802"/>
                </a:lnTo>
                <a:close/>
              </a:path>
            </a:pathLst>
          </a:custGeom>
          <a:solidFill>
            <a:srgbClr val="72C02C"/>
          </a:solidFill>
        </p:spPr>
      </p:sp>
      <p:sp>
        <p:nvSpPr>
          <p:cNvPr id="100" name="Google Shape;100;p2"/>
          <p:cNvSpPr/>
          <p:nvPr/>
        </p:nvSpPr>
        <p:spPr>
          <a:xfrm flipH="1">
            <a:off x="565150" y="1549400"/>
            <a:ext cx="44450" cy="4775200"/>
          </a:xfrm>
          <a:prstGeom prst="rect">
            <a:avLst/>
          </a:prstGeom>
          <a:solidFill>
            <a:srgbClr val="5F8368"/>
          </a:solidFill>
          <a:ln>
            <a:noFill/>
          </a:ln>
        </p:spPr>
        <p:txBody>
          <a:bodyPr spcFirstLastPara="1" wrap="square" lIns="60950" tIns="60950" rIns="60950" bIns="60950" anchor="ctr" anchorCtr="0">
            <a:noAutofit/>
          </a:bodyPr>
          <a:lstStyle/>
          <a:p>
            <a:endParaRPr sz="1200"/>
          </a:p>
        </p:txBody>
      </p:sp>
      <p:sp>
        <p:nvSpPr>
          <p:cNvPr id="104" name="Google Shape;104;p2"/>
          <p:cNvSpPr txBox="1">
            <a:spLocks noGrp="1"/>
          </p:cNvSpPr>
          <p:nvPr>
            <p:ph type="dt" idx="10"/>
          </p:nvPr>
        </p:nvSpPr>
        <p:spPr>
          <a:prstGeom prst="rect">
            <a:avLst/>
          </a:prstGeom>
          <a:noFill/>
          <a:ln>
            <a:noFill/>
          </a:ln>
        </p:spPr>
        <p:txBody>
          <a:bodyPr spcFirstLastPara="1" vert="horz" wrap="square" lIns="60950" tIns="30467" rIns="60950" bIns="30467" rtlCol="0" anchor="ctr" anchorCtr="0">
            <a:noAutofit/>
          </a:bodyPr>
          <a:lstStyle/>
          <a:p>
            <a:r>
              <a:rPr lang="en-US"/>
              <a:t>09/05/2024</a:t>
            </a:r>
            <a:endParaRPr lang="en-US" dirty="0"/>
          </a:p>
        </p:txBody>
      </p:sp>
      <p:sp>
        <p:nvSpPr>
          <p:cNvPr id="106" name="Google Shape;106;p2"/>
          <p:cNvSpPr txBox="1">
            <a:spLocks noGrp="1"/>
          </p:cNvSpPr>
          <p:nvPr>
            <p:ph type="ftr" idx="11"/>
          </p:nvPr>
        </p:nvSpPr>
        <p:spPr>
          <a:prstGeom prst="rect">
            <a:avLst/>
          </a:prstGeom>
          <a:noFill/>
          <a:ln>
            <a:noFill/>
          </a:ln>
        </p:spPr>
        <p:txBody>
          <a:bodyPr spcFirstLastPara="1" vert="horz" wrap="square" lIns="60950" tIns="30467" rIns="60950" bIns="30467" rtlCol="0" anchor="ctr" anchorCtr="0">
            <a:noAutofit/>
          </a:bodyPr>
          <a:lstStyle/>
          <a:p>
            <a:r>
              <a:rPr lang="en-US" sz="933">
                <a:solidFill>
                  <a:schemeClr val="dk1"/>
                </a:solidFill>
                <a:latin typeface="Cambria"/>
                <a:ea typeface="Cambria"/>
              </a:rPr>
              <a:t>INTRODUCTION TO COMPUTER ANIMATION /K.SANGEETHA/GCD/SNSRCAS</a:t>
            </a:r>
            <a:endParaRPr lang="en-IN" dirty="0"/>
          </a:p>
        </p:txBody>
      </p:sp>
      <p:sp>
        <p:nvSpPr>
          <p:cNvPr id="105" name="Google Shape;105;p2"/>
          <p:cNvSpPr txBox="1">
            <a:spLocks noGrp="1"/>
          </p:cNvSpPr>
          <p:nvPr>
            <p:ph type="sldNum" idx="12"/>
          </p:nvPr>
        </p:nvSpPr>
        <p:spPr>
          <a:prstGeom prst="rect">
            <a:avLst/>
          </a:prstGeom>
          <a:noFill/>
          <a:ln>
            <a:noFill/>
          </a:ln>
        </p:spPr>
        <p:txBody>
          <a:bodyPr spcFirstLastPara="1" vert="horz" wrap="square" lIns="60950" tIns="30467" rIns="60950" bIns="30467" rtlCol="0" anchor="ctr" anchorCtr="0">
            <a:noAutofit/>
          </a:bodyPr>
          <a:lstStyle/>
          <a:p>
            <a:fld id="{00000000-1234-1234-1234-123412341234}" type="slidenum">
              <a:rPr lang="en-US" smtClean="0"/>
              <a:pPr/>
              <a:t>6</a:t>
            </a:fld>
            <a:r>
              <a:rPr lang="en-US" dirty="0"/>
              <a:t>/15</a:t>
            </a:r>
            <a:endParaRPr dirty="0"/>
          </a:p>
        </p:txBody>
      </p:sp>
      <p:sp>
        <p:nvSpPr>
          <p:cNvPr id="2" name="AutoShape 2" descr="selected image preview">
            <a:extLst>
              <a:ext uri="{FF2B5EF4-FFF2-40B4-BE49-F238E27FC236}">
                <a16:creationId xmlns:a16="http://schemas.microsoft.com/office/drawing/2014/main" id="{4BC089C1-B7AC-4EB9-7DFA-FE29F327875E}"/>
              </a:ext>
            </a:extLst>
          </p:cNvPr>
          <p:cNvSpPr>
            <a:spLocks noChangeAspect="1" noChangeArrowheads="1"/>
          </p:cNvSpPr>
          <p:nvPr/>
        </p:nvSpPr>
        <p:spPr bwMode="auto">
          <a:xfrm>
            <a:off x="5994400" y="33274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3" name="AutoShape 4" descr="selected image preview">
            <a:extLst>
              <a:ext uri="{FF2B5EF4-FFF2-40B4-BE49-F238E27FC236}">
                <a16:creationId xmlns:a16="http://schemas.microsoft.com/office/drawing/2014/main" id="{CC630A95-20D3-6376-930B-52D3348F408E}"/>
              </a:ext>
            </a:extLst>
          </p:cNvPr>
          <p:cNvSpPr>
            <a:spLocks noChangeAspect="1" noChangeArrowheads="1"/>
          </p:cNvSpPr>
          <p:nvPr/>
        </p:nvSpPr>
        <p:spPr bwMode="auto">
          <a:xfrm>
            <a:off x="6096000" y="34290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4" name="AutoShape 6" descr="Image of ">
            <a:extLst>
              <a:ext uri="{FF2B5EF4-FFF2-40B4-BE49-F238E27FC236}">
                <a16:creationId xmlns:a16="http://schemas.microsoft.com/office/drawing/2014/main" id="{CC43267E-DD0A-2FAE-1F00-D9623737FBF2}"/>
              </a:ext>
            </a:extLst>
          </p:cNvPr>
          <p:cNvSpPr>
            <a:spLocks noChangeAspect="1" noChangeArrowheads="1"/>
          </p:cNvSpPr>
          <p:nvPr/>
        </p:nvSpPr>
        <p:spPr bwMode="auto">
          <a:xfrm>
            <a:off x="6197600" y="35306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7" name="TextBox 6">
            <a:extLst>
              <a:ext uri="{FF2B5EF4-FFF2-40B4-BE49-F238E27FC236}">
                <a16:creationId xmlns:a16="http://schemas.microsoft.com/office/drawing/2014/main" id="{10404693-643B-8E88-8645-BA90772EB4DE}"/>
              </a:ext>
            </a:extLst>
          </p:cNvPr>
          <p:cNvSpPr txBox="1"/>
          <p:nvPr/>
        </p:nvSpPr>
        <p:spPr>
          <a:xfrm>
            <a:off x="1066800" y="1549401"/>
            <a:ext cx="11011620" cy="3539430"/>
          </a:xfrm>
          <a:prstGeom prst="rect">
            <a:avLst/>
          </a:prstGeom>
          <a:noFill/>
        </p:spPr>
        <p:txBody>
          <a:bodyPr wrap="square">
            <a:spAutoFit/>
          </a:bodyPr>
          <a:lstStyle/>
          <a:p>
            <a:pPr algn="just">
              <a:buFont typeface="Arial" panose="020B0604020202020204" pitchFamily="34" charset="0"/>
              <a:buChar char="•"/>
            </a:pPr>
            <a:r>
              <a:rPr lang="en-US" sz="2800" b="0" i="0" dirty="0">
                <a:solidFill>
                  <a:srgbClr val="1F1F1F"/>
                </a:solidFill>
                <a:effectLst/>
                <a:highlight>
                  <a:srgbClr val="FFFFFF"/>
                </a:highlight>
                <a:latin typeface="Times New Roman" panose="02020603050405020304" pitchFamily="18" charset="0"/>
                <a:cs typeface="Times New Roman" panose="02020603050405020304" pitchFamily="18" charset="0"/>
              </a:rPr>
              <a:t>There are many different processes for idea generation.</a:t>
            </a:r>
          </a:p>
          <a:p>
            <a:pPr algn="just">
              <a:buFont typeface="Arial" panose="020B0604020202020204" pitchFamily="34" charset="0"/>
              <a:buChar char="•"/>
            </a:pPr>
            <a:r>
              <a:rPr lang="en-US" sz="2800" b="0" i="0" dirty="0">
                <a:solidFill>
                  <a:srgbClr val="1F1F1F"/>
                </a:solidFill>
                <a:effectLst/>
                <a:highlight>
                  <a:srgbClr val="FFFFFF"/>
                </a:highlight>
                <a:latin typeface="Times New Roman" panose="02020603050405020304" pitchFamily="18" charset="0"/>
                <a:cs typeface="Times New Roman" panose="02020603050405020304" pitchFamily="18" charset="0"/>
              </a:rPr>
              <a:t>Some popular processes include:</a:t>
            </a:r>
          </a:p>
          <a:p>
            <a:pPr algn="just">
              <a:buFont typeface="Arial" panose="020B0604020202020204" pitchFamily="34" charset="0"/>
              <a:buChar char="•"/>
            </a:pPr>
            <a:r>
              <a:rPr lang="en-US" sz="2800" b="1" i="0" dirty="0">
                <a:solidFill>
                  <a:srgbClr val="1F1F1F"/>
                </a:solidFill>
                <a:effectLst/>
                <a:highlight>
                  <a:srgbClr val="FFFFFF"/>
                </a:highlight>
                <a:latin typeface="Times New Roman" panose="02020603050405020304" pitchFamily="18" charset="0"/>
                <a:cs typeface="Times New Roman" panose="02020603050405020304" pitchFamily="18" charset="0"/>
              </a:rPr>
              <a:t>Brainstorming: </a:t>
            </a:r>
            <a:r>
              <a:rPr lang="en-US" sz="2800" b="0" i="0" dirty="0">
                <a:solidFill>
                  <a:srgbClr val="1F1F1F"/>
                </a:solidFill>
                <a:effectLst/>
                <a:highlight>
                  <a:srgbClr val="FFFFFF"/>
                </a:highlight>
                <a:latin typeface="Times New Roman" panose="02020603050405020304" pitchFamily="18" charset="0"/>
                <a:cs typeface="Times New Roman" panose="02020603050405020304" pitchFamily="18" charset="0"/>
              </a:rPr>
              <a:t>A group technique for generating a large number of ideas in a short period of time.</a:t>
            </a:r>
          </a:p>
          <a:p>
            <a:pPr algn="just">
              <a:buFont typeface="Arial" panose="020B0604020202020204" pitchFamily="34" charset="0"/>
              <a:buChar char="•"/>
            </a:pPr>
            <a:r>
              <a:rPr lang="en-US" sz="2800" b="1" i="0" dirty="0">
                <a:solidFill>
                  <a:srgbClr val="1F1F1F"/>
                </a:solidFill>
                <a:effectLst/>
                <a:highlight>
                  <a:srgbClr val="FFFFFF"/>
                </a:highlight>
                <a:latin typeface="Times New Roman" panose="02020603050405020304" pitchFamily="18" charset="0"/>
                <a:cs typeface="Times New Roman" panose="02020603050405020304" pitchFamily="18" charset="0"/>
              </a:rPr>
              <a:t>Mind mapping: </a:t>
            </a:r>
            <a:r>
              <a:rPr lang="en-US" sz="2800" b="0" i="0" dirty="0">
                <a:solidFill>
                  <a:srgbClr val="1F1F1F"/>
                </a:solidFill>
                <a:effectLst/>
                <a:highlight>
                  <a:srgbClr val="FFFFFF"/>
                </a:highlight>
                <a:latin typeface="Times New Roman" panose="02020603050405020304" pitchFamily="18" charset="0"/>
                <a:cs typeface="Times New Roman" panose="02020603050405020304" pitchFamily="18" charset="0"/>
              </a:rPr>
              <a:t>A visual technique for organizing ideas around a central topic.</a:t>
            </a:r>
          </a:p>
          <a:p>
            <a:pPr algn="just">
              <a:buFont typeface="Arial" panose="020B0604020202020204" pitchFamily="34" charset="0"/>
              <a:buChar char="•"/>
            </a:pPr>
            <a:r>
              <a:rPr lang="en-US" sz="2800" b="1" i="0" dirty="0">
                <a:solidFill>
                  <a:srgbClr val="1F1F1F"/>
                </a:solidFill>
                <a:effectLst/>
                <a:highlight>
                  <a:srgbClr val="FFFFFF"/>
                </a:highlight>
                <a:latin typeface="Times New Roman" panose="02020603050405020304" pitchFamily="18" charset="0"/>
                <a:cs typeface="Times New Roman" panose="02020603050405020304" pitchFamily="18" charset="0"/>
              </a:rPr>
              <a:t>SCAMPER: </a:t>
            </a:r>
            <a:r>
              <a:rPr lang="en-US" sz="2800" b="0" i="0" dirty="0">
                <a:solidFill>
                  <a:srgbClr val="1F1F1F"/>
                </a:solidFill>
                <a:effectLst/>
                <a:highlight>
                  <a:srgbClr val="FFFFFF"/>
                </a:highlight>
                <a:latin typeface="Times New Roman" panose="02020603050405020304" pitchFamily="18" charset="0"/>
                <a:cs typeface="Times New Roman" panose="02020603050405020304" pitchFamily="18" charset="0"/>
              </a:rPr>
              <a:t>A technique for coming up with new ideas by asking a series of questions about an existing product or service.</a:t>
            </a:r>
          </a:p>
        </p:txBody>
      </p:sp>
      <p:sp>
        <p:nvSpPr>
          <p:cNvPr id="13" name="TextBox 12">
            <a:extLst>
              <a:ext uri="{FF2B5EF4-FFF2-40B4-BE49-F238E27FC236}">
                <a16:creationId xmlns:a16="http://schemas.microsoft.com/office/drawing/2014/main" id="{1BCE32CF-3709-1F04-689B-552AF7731FF6}"/>
              </a:ext>
            </a:extLst>
          </p:cNvPr>
          <p:cNvSpPr txBox="1"/>
          <p:nvPr/>
        </p:nvSpPr>
        <p:spPr>
          <a:xfrm>
            <a:off x="2922309" y="385329"/>
            <a:ext cx="6718701" cy="523220"/>
          </a:xfrm>
          <a:prstGeom prst="rect">
            <a:avLst/>
          </a:prstGeom>
          <a:noFill/>
        </p:spPr>
        <p:txBody>
          <a:bodyPr wrap="square">
            <a:spAutoFit/>
          </a:bodyPr>
          <a:lstStyle/>
          <a:p>
            <a:pPr algn="ctr"/>
            <a:r>
              <a:rPr lang="en-IN" sz="2800" b="1" i="0" dirty="0">
                <a:solidFill>
                  <a:srgbClr val="1F1F1F"/>
                </a:solidFill>
                <a:effectLst/>
                <a:highlight>
                  <a:srgbClr val="FFFFFF"/>
                </a:highlight>
                <a:latin typeface="Times New Roman" panose="02020603050405020304" pitchFamily="18" charset="0"/>
                <a:cs typeface="Times New Roman" panose="02020603050405020304" pitchFamily="18" charset="0"/>
              </a:rPr>
              <a:t>Processes of Idea Generation</a:t>
            </a:r>
            <a:endParaRPr lang="en-IN" sz="2667"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9436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Freeform 3"/>
          <p:cNvSpPr/>
          <p:nvPr/>
        </p:nvSpPr>
        <p:spPr>
          <a:xfrm>
            <a:off x="1" y="6395229"/>
            <a:ext cx="7261471" cy="461667"/>
          </a:xfrm>
          <a:custGeom>
            <a:avLst/>
            <a:gdLst/>
            <a:ahLst/>
            <a:cxnLst/>
            <a:rect l="l" t="t" r="r" b="b"/>
            <a:pathLst>
              <a:path w="2868730" h="302802">
                <a:moveTo>
                  <a:pt x="0" y="0"/>
                </a:moveTo>
                <a:lnTo>
                  <a:pt x="2868730" y="0"/>
                </a:lnTo>
                <a:lnTo>
                  <a:pt x="2868730" y="302802"/>
                </a:lnTo>
                <a:lnTo>
                  <a:pt x="0" y="302802"/>
                </a:lnTo>
                <a:close/>
              </a:path>
            </a:pathLst>
          </a:custGeom>
          <a:solidFill>
            <a:srgbClr val="72C02C"/>
          </a:solidFill>
        </p:spPr>
      </p:sp>
      <p:sp>
        <p:nvSpPr>
          <p:cNvPr id="100" name="Google Shape;100;p2"/>
          <p:cNvSpPr/>
          <p:nvPr/>
        </p:nvSpPr>
        <p:spPr>
          <a:xfrm flipH="1">
            <a:off x="565150" y="1549400"/>
            <a:ext cx="44450" cy="4775200"/>
          </a:xfrm>
          <a:prstGeom prst="rect">
            <a:avLst/>
          </a:prstGeom>
          <a:solidFill>
            <a:srgbClr val="5F8368"/>
          </a:solidFill>
          <a:ln>
            <a:noFill/>
          </a:ln>
        </p:spPr>
        <p:txBody>
          <a:bodyPr spcFirstLastPara="1" wrap="square" lIns="60950" tIns="60950" rIns="60950" bIns="60950" anchor="ctr" anchorCtr="0">
            <a:noAutofit/>
          </a:bodyPr>
          <a:lstStyle/>
          <a:p>
            <a:endParaRPr sz="1200"/>
          </a:p>
        </p:txBody>
      </p:sp>
      <p:sp>
        <p:nvSpPr>
          <p:cNvPr id="104" name="Google Shape;104;p2"/>
          <p:cNvSpPr txBox="1">
            <a:spLocks noGrp="1"/>
          </p:cNvSpPr>
          <p:nvPr>
            <p:ph type="dt" idx="10"/>
          </p:nvPr>
        </p:nvSpPr>
        <p:spPr>
          <a:prstGeom prst="rect">
            <a:avLst/>
          </a:prstGeom>
          <a:noFill/>
          <a:ln>
            <a:noFill/>
          </a:ln>
        </p:spPr>
        <p:txBody>
          <a:bodyPr spcFirstLastPara="1" vert="horz" wrap="square" lIns="60950" tIns="30467" rIns="60950" bIns="30467" rtlCol="0" anchor="ctr" anchorCtr="0">
            <a:noAutofit/>
          </a:bodyPr>
          <a:lstStyle/>
          <a:p>
            <a:r>
              <a:rPr lang="en-US"/>
              <a:t>09/05/2024</a:t>
            </a:r>
            <a:endParaRPr lang="en-US" dirty="0"/>
          </a:p>
        </p:txBody>
      </p:sp>
      <p:sp>
        <p:nvSpPr>
          <p:cNvPr id="106" name="Google Shape;106;p2"/>
          <p:cNvSpPr txBox="1">
            <a:spLocks noGrp="1"/>
          </p:cNvSpPr>
          <p:nvPr>
            <p:ph type="ftr" idx="11"/>
          </p:nvPr>
        </p:nvSpPr>
        <p:spPr>
          <a:prstGeom prst="rect">
            <a:avLst/>
          </a:prstGeom>
          <a:noFill/>
          <a:ln>
            <a:noFill/>
          </a:ln>
        </p:spPr>
        <p:txBody>
          <a:bodyPr spcFirstLastPara="1" vert="horz" wrap="square" lIns="60950" tIns="30467" rIns="60950" bIns="30467" rtlCol="0" anchor="ctr" anchorCtr="0">
            <a:noAutofit/>
          </a:bodyPr>
          <a:lstStyle/>
          <a:p>
            <a:r>
              <a:rPr lang="en-US" sz="933">
                <a:solidFill>
                  <a:schemeClr val="dk1"/>
                </a:solidFill>
                <a:latin typeface="Cambria"/>
                <a:ea typeface="Cambria"/>
              </a:rPr>
              <a:t>INTRODUCTION TO COMPUTER ANIMATION /K.SANGEETHA/GCD/SNSRCAS</a:t>
            </a:r>
            <a:endParaRPr lang="en-IN" dirty="0"/>
          </a:p>
        </p:txBody>
      </p:sp>
      <p:sp>
        <p:nvSpPr>
          <p:cNvPr id="105" name="Google Shape;105;p2"/>
          <p:cNvSpPr txBox="1">
            <a:spLocks noGrp="1"/>
          </p:cNvSpPr>
          <p:nvPr>
            <p:ph type="sldNum" idx="12"/>
          </p:nvPr>
        </p:nvSpPr>
        <p:spPr>
          <a:prstGeom prst="rect">
            <a:avLst/>
          </a:prstGeom>
          <a:noFill/>
          <a:ln>
            <a:noFill/>
          </a:ln>
        </p:spPr>
        <p:txBody>
          <a:bodyPr spcFirstLastPara="1" vert="horz" wrap="square" lIns="60950" tIns="30467" rIns="60950" bIns="30467" rtlCol="0" anchor="ctr" anchorCtr="0">
            <a:noAutofit/>
          </a:bodyPr>
          <a:lstStyle/>
          <a:p>
            <a:fld id="{00000000-1234-1234-1234-123412341234}" type="slidenum">
              <a:rPr lang="en-US" smtClean="0"/>
              <a:pPr/>
              <a:t>7</a:t>
            </a:fld>
            <a:r>
              <a:rPr lang="en-US" dirty="0"/>
              <a:t>/15</a:t>
            </a:r>
            <a:endParaRPr dirty="0"/>
          </a:p>
        </p:txBody>
      </p:sp>
      <p:sp>
        <p:nvSpPr>
          <p:cNvPr id="2" name="AutoShape 2" descr="selected image preview">
            <a:extLst>
              <a:ext uri="{FF2B5EF4-FFF2-40B4-BE49-F238E27FC236}">
                <a16:creationId xmlns:a16="http://schemas.microsoft.com/office/drawing/2014/main" id="{4BC089C1-B7AC-4EB9-7DFA-FE29F327875E}"/>
              </a:ext>
            </a:extLst>
          </p:cNvPr>
          <p:cNvSpPr>
            <a:spLocks noChangeAspect="1" noChangeArrowheads="1"/>
          </p:cNvSpPr>
          <p:nvPr/>
        </p:nvSpPr>
        <p:spPr bwMode="auto">
          <a:xfrm>
            <a:off x="5994400" y="33274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3" name="AutoShape 4" descr="selected image preview">
            <a:extLst>
              <a:ext uri="{FF2B5EF4-FFF2-40B4-BE49-F238E27FC236}">
                <a16:creationId xmlns:a16="http://schemas.microsoft.com/office/drawing/2014/main" id="{CC630A95-20D3-6376-930B-52D3348F408E}"/>
              </a:ext>
            </a:extLst>
          </p:cNvPr>
          <p:cNvSpPr>
            <a:spLocks noChangeAspect="1" noChangeArrowheads="1"/>
          </p:cNvSpPr>
          <p:nvPr/>
        </p:nvSpPr>
        <p:spPr bwMode="auto">
          <a:xfrm>
            <a:off x="6096000" y="34290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4" name="AutoShape 6" descr="Image of ">
            <a:extLst>
              <a:ext uri="{FF2B5EF4-FFF2-40B4-BE49-F238E27FC236}">
                <a16:creationId xmlns:a16="http://schemas.microsoft.com/office/drawing/2014/main" id="{CC43267E-DD0A-2FAE-1F00-D9623737FBF2}"/>
              </a:ext>
            </a:extLst>
          </p:cNvPr>
          <p:cNvSpPr>
            <a:spLocks noChangeAspect="1" noChangeArrowheads="1"/>
          </p:cNvSpPr>
          <p:nvPr/>
        </p:nvSpPr>
        <p:spPr bwMode="auto">
          <a:xfrm>
            <a:off x="6197600" y="35306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7" name="TextBox 6">
            <a:extLst>
              <a:ext uri="{FF2B5EF4-FFF2-40B4-BE49-F238E27FC236}">
                <a16:creationId xmlns:a16="http://schemas.microsoft.com/office/drawing/2014/main" id="{10404693-643B-8E88-8645-BA90772EB4DE}"/>
              </a:ext>
            </a:extLst>
          </p:cNvPr>
          <p:cNvSpPr txBox="1"/>
          <p:nvPr/>
        </p:nvSpPr>
        <p:spPr>
          <a:xfrm>
            <a:off x="1066800" y="1549401"/>
            <a:ext cx="10059512" cy="4154984"/>
          </a:xfrm>
          <a:prstGeom prst="rect">
            <a:avLst/>
          </a:prstGeom>
          <a:noFill/>
        </p:spPr>
        <p:txBody>
          <a:bodyPr wrap="square">
            <a:spAutoFit/>
          </a:bodyPr>
          <a:lstStyle/>
          <a:p>
            <a:pPr algn="just">
              <a:buFont typeface="Arial" panose="020B0604020202020204" pitchFamily="34" charset="0"/>
              <a:buChar char="•"/>
            </a:pPr>
            <a:r>
              <a:rPr lang="en-US" sz="2400" b="0" i="0" dirty="0">
                <a:solidFill>
                  <a:srgbClr val="1F1F1F"/>
                </a:solidFill>
                <a:effectLst/>
                <a:highlight>
                  <a:srgbClr val="FFFFFF"/>
                </a:highlight>
                <a:latin typeface="Times New Roman" panose="02020603050405020304" pitchFamily="18" charset="0"/>
                <a:cs typeface="Times New Roman" panose="02020603050405020304" pitchFamily="18" charset="0"/>
              </a:rPr>
              <a:t>Brainstorming is a popular technique for idea generation.</a:t>
            </a:r>
          </a:p>
          <a:p>
            <a:pPr algn="just">
              <a:buFont typeface="Arial" panose="020B0604020202020204" pitchFamily="34" charset="0"/>
              <a:buChar char="•"/>
            </a:pPr>
            <a:r>
              <a:rPr lang="en-US" sz="2400" b="0" i="0" dirty="0">
                <a:solidFill>
                  <a:srgbClr val="1F1F1F"/>
                </a:solidFill>
                <a:effectLst/>
                <a:highlight>
                  <a:srgbClr val="FFFFFF"/>
                </a:highlight>
                <a:latin typeface="Times New Roman" panose="02020603050405020304" pitchFamily="18" charset="0"/>
                <a:cs typeface="Times New Roman" panose="02020603050405020304" pitchFamily="18" charset="0"/>
              </a:rPr>
              <a:t>It is a group technique that can be used to generate a large number of ideas in a short period of time.</a:t>
            </a:r>
          </a:p>
          <a:p>
            <a:pPr algn="just">
              <a:buFont typeface="Arial" panose="020B0604020202020204" pitchFamily="34" charset="0"/>
              <a:buChar char="•"/>
            </a:pPr>
            <a:r>
              <a:rPr lang="en-US" sz="2400" b="1" i="0" dirty="0">
                <a:solidFill>
                  <a:srgbClr val="1F1F1F"/>
                </a:solidFill>
                <a:effectLst/>
                <a:highlight>
                  <a:srgbClr val="FFFFFF"/>
                </a:highlight>
                <a:latin typeface="Times New Roman" panose="02020603050405020304" pitchFamily="18" charset="0"/>
                <a:cs typeface="Times New Roman" panose="02020603050405020304" pitchFamily="18" charset="0"/>
              </a:rPr>
              <a:t>To brainstorm effectively, follow these steps:</a:t>
            </a:r>
          </a:p>
          <a:p>
            <a:pPr marL="742950" lvl="1" indent="-285750" algn="just">
              <a:buFont typeface="Arial" panose="020B0604020202020204" pitchFamily="34" charset="0"/>
              <a:buChar char="•"/>
            </a:pPr>
            <a:r>
              <a:rPr lang="en-US" sz="2400" b="0" i="0" dirty="0">
                <a:solidFill>
                  <a:srgbClr val="1F1F1F"/>
                </a:solidFill>
                <a:effectLst/>
                <a:highlight>
                  <a:srgbClr val="FFFFFF"/>
                </a:highlight>
                <a:latin typeface="Times New Roman" panose="02020603050405020304" pitchFamily="18" charset="0"/>
                <a:cs typeface="Times New Roman" panose="02020603050405020304" pitchFamily="18" charset="0"/>
              </a:rPr>
              <a:t>Define the problem or challenge.</a:t>
            </a:r>
          </a:p>
          <a:p>
            <a:pPr marL="742950" lvl="1" indent="-285750" algn="just">
              <a:buFont typeface="Arial" panose="020B0604020202020204" pitchFamily="34" charset="0"/>
              <a:buChar char="•"/>
            </a:pPr>
            <a:r>
              <a:rPr lang="en-US" sz="2400" b="1" i="0" dirty="0">
                <a:solidFill>
                  <a:srgbClr val="1F1F1F"/>
                </a:solidFill>
                <a:effectLst/>
                <a:highlight>
                  <a:srgbClr val="FFFFFF"/>
                </a:highlight>
                <a:latin typeface="Times New Roman" panose="02020603050405020304" pitchFamily="18" charset="0"/>
                <a:cs typeface="Times New Roman" panose="02020603050405020304" pitchFamily="18" charset="0"/>
              </a:rPr>
              <a:t>Set ground rules, such as:</a:t>
            </a:r>
          </a:p>
          <a:p>
            <a:pPr marL="1143000" lvl="2" indent="-228600" algn="just">
              <a:buFont typeface="Arial" panose="020B0604020202020204" pitchFamily="34" charset="0"/>
              <a:buChar char="•"/>
            </a:pPr>
            <a:r>
              <a:rPr lang="en-US" sz="2400" b="0" i="0" dirty="0">
                <a:solidFill>
                  <a:srgbClr val="1F1F1F"/>
                </a:solidFill>
                <a:effectLst/>
                <a:highlight>
                  <a:srgbClr val="FFFFFF"/>
                </a:highlight>
                <a:latin typeface="Times New Roman" panose="02020603050405020304" pitchFamily="18" charset="0"/>
                <a:cs typeface="Times New Roman" panose="02020603050405020304" pitchFamily="18" charset="0"/>
              </a:rPr>
              <a:t>Defer judgment.</a:t>
            </a:r>
          </a:p>
          <a:p>
            <a:pPr marL="1143000" lvl="2" indent="-228600" algn="just">
              <a:buFont typeface="Arial" panose="020B0604020202020204" pitchFamily="34" charset="0"/>
              <a:buChar char="•"/>
            </a:pPr>
            <a:r>
              <a:rPr lang="en-US" sz="2400" b="0" i="0" dirty="0">
                <a:solidFill>
                  <a:srgbClr val="1F1F1F"/>
                </a:solidFill>
                <a:effectLst/>
                <a:highlight>
                  <a:srgbClr val="FFFFFF"/>
                </a:highlight>
                <a:latin typeface="Times New Roman" panose="02020603050405020304" pitchFamily="18" charset="0"/>
                <a:cs typeface="Times New Roman" panose="02020603050405020304" pitchFamily="18" charset="0"/>
              </a:rPr>
              <a:t>Focus on quantity.</a:t>
            </a:r>
          </a:p>
          <a:p>
            <a:pPr marL="1143000" lvl="2" indent="-228600" algn="just">
              <a:buFont typeface="Arial" panose="020B0604020202020204" pitchFamily="34" charset="0"/>
              <a:buChar char="•"/>
            </a:pPr>
            <a:r>
              <a:rPr lang="en-US" sz="2400" b="0" i="0" dirty="0">
                <a:solidFill>
                  <a:srgbClr val="1F1F1F"/>
                </a:solidFill>
                <a:effectLst/>
                <a:highlight>
                  <a:srgbClr val="FFFFFF"/>
                </a:highlight>
                <a:latin typeface="Times New Roman" panose="02020603050405020304" pitchFamily="18" charset="0"/>
                <a:cs typeface="Times New Roman" panose="02020603050405020304" pitchFamily="18" charset="0"/>
              </a:rPr>
              <a:t>Build on the ideas of others.</a:t>
            </a:r>
          </a:p>
          <a:p>
            <a:pPr marL="742950" lvl="1" indent="-285750" algn="just">
              <a:buFont typeface="Arial" panose="020B0604020202020204" pitchFamily="34" charset="0"/>
              <a:buChar char="•"/>
            </a:pPr>
            <a:r>
              <a:rPr lang="en-US" sz="2400" b="0" i="0" dirty="0">
                <a:solidFill>
                  <a:srgbClr val="1F1F1F"/>
                </a:solidFill>
                <a:effectLst/>
                <a:highlight>
                  <a:srgbClr val="FFFFFF"/>
                </a:highlight>
                <a:latin typeface="Times New Roman" panose="02020603050405020304" pitchFamily="18" charset="0"/>
                <a:cs typeface="Times New Roman" panose="02020603050405020304" pitchFamily="18" charset="0"/>
              </a:rPr>
              <a:t>Generate ideas.</a:t>
            </a:r>
          </a:p>
          <a:p>
            <a:pPr marL="742950" lvl="1" indent="-285750" algn="just">
              <a:buFont typeface="Arial" panose="020B0604020202020204" pitchFamily="34" charset="0"/>
              <a:buChar char="•"/>
            </a:pPr>
            <a:r>
              <a:rPr lang="en-US" sz="2400" b="0" i="0" dirty="0">
                <a:solidFill>
                  <a:srgbClr val="1F1F1F"/>
                </a:solidFill>
                <a:effectLst/>
                <a:highlight>
                  <a:srgbClr val="FFFFFF"/>
                </a:highlight>
                <a:latin typeface="Times New Roman" panose="02020603050405020304" pitchFamily="18" charset="0"/>
                <a:cs typeface="Times New Roman" panose="02020603050405020304" pitchFamily="18" charset="0"/>
              </a:rPr>
              <a:t>Evaluate and select ideas.</a:t>
            </a:r>
          </a:p>
        </p:txBody>
      </p:sp>
      <p:sp>
        <p:nvSpPr>
          <p:cNvPr id="13" name="TextBox 12">
            <a:extLst>
              <a:ext uri="{FF2B5EF4-FFF2-40B4-BE49-F238E27FC236}">
                <a16:creationId xmlns:a16="http://schemas.microsoft.com/office/drawing/2014/main" id="{1BCE32CF-3709-1F04-689B-552AF7731FF6}"/>
              </a:ext>
            </a:extLst>
          </p:cNvPr>
          <p:cNvSpPr txBox="1"/>
          <p:nvPr/>
        </p:nvSpPr>
        <p:spPr>
          <a:xfrm>
            <a:off x="2922309" y="385329"/>
            <a:ext cx="6718701" cy="523220"/>
          </a:xfrm>
          <a:prstGeom prst="rect">
            <a:avLst/>
          </a:prstGeom>
          <a:noFill/>
        </p:spPr>
        <p:txBody>
          <a:bodyPr wrap="square">
            <a:spAutoFit/>
          </a:bodyPr>
          <a:lstStyle/>
          <a:p>
            <a:pPr algn="ctr"/>
            <a:r>
              <a:rPr lang="en-IN" sz="2800" b="1" i="0" dirty="0">
                <a:solidFill>
                  <a:srgbClr val="1F1F1F"/>
                </a:solidFill>
                <a:effectLst/>
                <a:highlight>
                  <a:srgbClr val="FFFFFF"/>
                </a:highlight>
                <a:latin typeface="Times New Roman" panose="02020603050405020304" pitchFamily="18" charset="0"/>
                <a:cs typeface="Times New Roman" panose="02020603050405020304" pitchFamily="18" charset="0"/>
              </a:rPr>
              <a:t>Brainstorming</a:t>
            </a:r>
            <a:endParaRPr lang="en-IN" sz="2667"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7158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Freeform 3"/>
          <p:cNvSpPr/>
          <p:nvPr/>
        </p:nvSpPr>
        <p:spPr>
          <a:xfrm>
            <a:off x="1" y="6395229"/>
            <a:ext cx="7261471" cy="461667"/>
          </a:xfrm>
          <a:custGeom>
            <a:avLst/>
            <a:gdLst/>
            <a:ahLst/>
            <a:cxnLst/>
            <a:rect l="l" t="t" r="r" b="b"/>
            <a:pathLst>
              <a:path w="2868730" h="302802">
                <a:moveTo>
                  <a:pt x="0" y="0"/>
                </a:moveTo>
                <a:lnTo>
                  <a:pt x="2868730" y="0"/>
                </a:lnTo>
                <a:lnTo>
                  <a:pt x="2868730" y="302802"/>
                </a:lnTo>
                <a:lnTo>
                  <a:pt x="0" y="302802"/>
                </a:lnTo>
                <a:close/>
              </a:path>
            </a:pathLst>
          </a:custGeom>
          <a:solidFill>
            <a:srgbClr val="72C02C"/>
          </a:solidFill>
        </p:spPr>
      </p:sp>
      <p:sp>
        <p:nvSpPr>
          <p:cNvPr id="100" name="Google Shape;100;p2"/>
          <p:cNvSpPr/>
          <p:nvPr/>
        </p:nvSpPr>
        <p:spPr>
          <a:xfrm flipH="1">
            <a:off x="565150" y="1549400"/>
            <a:ext cx="44450" cy="4775200"/>
          </a:xfrm>
          <a:prstGeom prst="rect">
            <a:avLst/>
          </a:prstGeom>
          <a:solidFill>
            <a:srgbClr val="5F8368"/>
          </a:solidFill>
          <a:ln>
            <a:noFill/>
          </a:ln>
        </p:spPr>
        <p:txBody>
          <a:bodyPr spcFirstLastPara="1" wrap="square" lIns="60950" tIns="60950" rIns="60950" bIns="60950" anchor="ctr" anchorCtr="0">
            <a:noAutofit/>
          </a:bodyPr>
          <a:lstStyle/>
          <a:p>
            <a:endParaRPr sz="1200"/>
          </a:p>
        </p:txBody>
      </p:sp>
      <p:sp>
        <p:nvSpPr>
          <p:cNvPr id="104" name="Google Shape;104;p2"/>
          <p:cNvSpPr txBox="1">
            <a:spLocks noGrp="1"/>
          </p:cNvSpPr>
          <p:nvPr>
            <p:ph type="dt" idx="10"/>
          </p:nvPr>
        </p:nvSpPr>
        <p:spPr>
          <a:prstGeom prst="rect">
            <a:avLst/>
          </a:prstGeom>
          <a:noFill/>
          <a:ln>
            <a:noFill/>
          </a:ln>
        </p:spPr>
        <p:txBody>
          <a:bodyPr spcFirstLastPara="1" vert="horz" wrap="square" lIns="60950" tIns="30467" rIns="60950" bIns="30467" rtlCol="0" anchor="ctr" anchorCtr="0">
            <a:noAutofit/>
          </a:bodyPr>
          <a:lstStyle/>
          <a:p>
            <a:r>
              <a:rPr lang="en-US"/>
              <a:t>09/05/2024</a:t>
            </a:r>
            <a:endParaRPr lang="en-US" dirty="0"/>
          </a:p>
        </p:txBody>
      </p:sp>
      <p:sp>
        <p:nvSpPr>
          <p:cNvPr id="106" name="Google Shape;106;p2"/>
          <p:cNvSpPr txBox="1">
            <a:spLocks noGrp="1"/>
          </p:cNvSpPr>
          <p:nvPr>
            <p:ph type="ftr" idx="11"/>
          </p:nvPr>
        </p:nvSpPr>
        <p:spPr>
          <a:prstGeom prst="rect">
            <a:avLst/>
          </a:prstGeom>
          <a:noFill/>
          <a:ln>
            <a:noFill/>
          </a:ln>
        </p:spPr>
        <p:txBody>
          <a:bodyPr spcFirstLastPara="1" vert="horz" wrap="square" lIns="60950" tIns="30467" rIns="60950" bIns="30467" rtlCol="0" anchor="ctr" anchorCtr="0">
            <a:noAutofit/>
          </a:bodyPr>
          <a:lstStyle/>
          <a:p>
            <a:r>
              <a:rPr lang="en-US" sz="933">
                <a:solidFill>
                  <a:schemeClr val="dk1"/>
                </a:solidFill>
                <a:latin typeface="Cambria"/>
                <a:ea typeface="Cambria"/>
              </a:rPr>
              <a:t>INTRODUCTION TO COMPUTER ANIMATION /K.SANGEETHA/GCD/SNSRCAS</a:t>
            </a:r>
            <a:endParaRPr lang="en-IN" dirty="0"/>
          </a:p>
        </p:txBody>
      </p:sp>
      <p:sp>
        <p:nvSpPr>
          <p:cNvPr id="105" name="Google Shape;105;p2"/>
          <p:cNvSpPr txBox="1">
            <a:spLocks noGrp="1"/>
          </p:cNvSpPr>
          <p:nvPr>
            <p:ph type="sldNum" idx="12"/>
          </p:nvPr>
        </p:nvSpPr>
        <p:spPr>
          <a:prstGeom prst="rect">
            <a:avLst/>
          </a:prstGeom>
          <a:noFill/>
          <a:ln>
            <a:noFill/>
          </a:ln>
        </p:spPr>
        <p:txBody>
          <a:bodyPr spcFirstLastPara="1" vert="horz" wrap="square" lIns="60950" tIns="30467" rIns="60950" bIns="30467" rtlCol="0" anchor="ctr" anchorCtr="0">
            <a:noAutofit/>
          </a:bodyPr>
          <a:lstStyle/>
          <a:p>
            <a:fld id="{00000000-1234-1234-1234-123412341234}" type="slidenum">
              <a:rPr lang="en-US" smtClean="0"/>
              <a:pPr/>
              <a:t>8</a:t>
            </a:fld>
            <a:r>
              <a:rPr lang="en-US" dirty="0"/>
              <a:t>/15</a:t>
            </a:r>
            <a:endParaRPr dirty="0"/>
          </a:p>
        </p:txBody>
      </p:sp>
      <p:sp>
        <p:nvSpPr>
          <p:cNvPr id="2" name="AutoShape 2" descr="selected image preview">
            <a:extLst>
              <a:ext uri="{FF2B5EF4-FFF2-40B4-BE49-F238E27FC236}">
                <a16:creationId xmlns:a16="http://schemas.microsoft.com/office/drawing/2014/main" id="{4BC089C1-B7AC-4EB9-7DFA-FE29F327875E}"/>
              </a:ext>
            </a:extLst>
          </p:cNvPr>
          <p:cNvSpPr>
            <a:spLocks noChangeAspect="1" noChangeArrowheads="1"/>
          </p:cNvSpPr>
          <p:nvPr/>
        </p:nvSpPr>
        <p:spPr bwMode="auto">
          <a:xfrm>
            <a:off x="5994400" y="33274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3" name="AutoShape 4" descr="selected image preview">
            <a:extLst>
              <a:ext uri="{FF2B5EF4-FFF2-40B4-BE49-F238E27FC236}">
                <a16:creationId xmlns:a16="http://schemas.microsoft.com/office/drawing/2014/main" id="{CC630A95-20D3-6376-930B-52D3348F408E}"/>
              </a:ext>
            </a:extLst>
          </p:cNvPr>
          <p:cNvSpPr>
            <a:spLocks noChangeAspect="1" noChangeArrowheads="1"/>
          </p:cNvSpPr>
          <p:nvPr/>
        </p:nvSpPr>
        <p:spPr bwMode="auto">
          <a:xfrm>
            <a:off x="6096000" y="34290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4" name="AutoShape 6" descr="Image of ">
            <a:extLst>
              <a:ext uri="{FF2B5EF4-FFF2-40B4-BE49-F238E27FC236}">
                <a16:creationId xmlns:a16="http://schemas.microsoft.com/office/drawing/2014/main" id="{CC43267E-DD0A-2FAE-1F00-D9623737FBF2}"/>
              </a:ext>
            </a:extLst>
          </p:cNvPr>
          <p:cNvSpPr>
            <a:spLocks noChangeAspect="1" noChangeArrowheads="1"/>
          </p:cNvSpPr>
          <p:nvPr/>
        </p:nvSpPr>
        <p:spPr bwMode="auto">
          <a:xfrm>
            <a:off x="6197600" y="35306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7" name="TextBox 6">
            <a:extLst>
              <a:ext uri="{FF2B5EF4-FFF2-40B4-BE49-F238E27FC236}">
                <a16:creationId xmlns:a16="http://schemas.microsoft.com/office/drawing/2014/main" id="{10404693-643B-8E88-8645-BA90772EB4DE}"/>
              </a:ext>
            </a:extLst>
          </p:cNvPr>
          <p:cNvSpPr txBox="1"/>
          <p:nvPr/>
        </p:nvSpPr>
        <p:spPr>
          <a:xfrm>
            <a:off x="1066800" y="1549401"/>
            <a:ext cx="8077200" cy="4893647"/>
          </a:xfrm>
          <a:prstGeom prst="rect">
            <a:avLst/>
          </a:prstGeom>
          <a:noFill/>
        </p:spPr>
        <p:txBody>
          <a:bodyPr wrap="square">
            <a:spAutoFit/>
          </a:bodyPr>
          <a:lstStyle/>
          <a:p>
            <a:pPr algn="just">
              <a:buFont typeface="Arial" panose="020B0604020202020204" pitchFamily="34" charset="0"/>
              <a:buChar char="•"/>
            </a:pPr>
            <a:r>
              <a:rPr lang="en-US" sz="2400" b="0" i="0" dirty="0">
                <a:solidFill>
                  <a:srgbClr val="1F1F1F"/>
                </a:solidFill>
                <a:effectLst/>
                <a:highlight>
                  <a:srgbClr val="FFFFFF"/>
                </a:highlight>
                <a:latin typeface="Times New Roman" panose="02020603050405020304" pitchFamily="18" charset="0"/>
                <a:cs typeface="Times New Roman" panose="02020603050405020304" pitchFamily="18" charset="0"/>
              </a:rPr>
              <a:t>Mind mapping is a visual technique for organizing ideas around a central topic.</a:t>
            </a:r>
          </a:p>
          <a:p>
            <a:pPr algn="just">
              <a:buFont typeface="Arial" panose="020B0604020202020204" pitchFamily="34" charset="0"/>
              <a:buChar char="•"/>
            </a:pPr>
            <a:r>
              <a:rPr lang="en-US" sz="2400" b="0" i="0" dirty="0">
                <a:solidFill>
                  <a:srgbClr val="1F1F1F"/>
                </a:solidFill>
                <a:effectLst/>
                <a:highlight>
                  <a:srgbClr val="FFFFFF"/>
                </a:highlight>
                <a:latin typeface="Times New Roman" panose="02020603050405020304" pitchFamily="18" charset="0"/>
                <a:cs typeface="Times New Roman" panose="02020603050405020304" pitchFamily="18" charset="0"/>
              </a:rPr>
              <a:t>It is a non-linear way of brainstorming that can help you to see connections between ideas that you might not have seen otherwise.</a:t>
            </a:r>
          </a:p>
          <a:p>
            <a:pPr algn="just">
              <a:buFont typeface="Arial" panose="020B0604020202020204" pitchFamily="34" charset="0"/>
              <a:buChar char="•"/>
            </a:pPr>
            <a:r>
              <a:rPr lang="en-US" sz="2400" b="0" i="0" dirty="0">
                <a:solidFill>
                  <a:srgbClr val="1F1F1F"/>
                </a:solidFill>
                <a:effectLst/>
                <a:highlight>
                  <a:srgbClr val="FFFFFF"/>
                </a:highlight>
                <a:latin typeface="Times New Roman" panose="02020603050405020304" pitchFamily="18" charset="0"/>
                <a:cs typeface="Times New Roman" panose="02020603050405020304" pitchFamily="18" charset="0"/>
              </a:rPr>
              <a:t>To mind map, follow these steps:</a:t>
            </a:r>
          </a:p>
          <a:p>
            <a:pPr marL="742950" lvl="1" indent="-285750" algn="just">
              <a:buFont typeface="Arial" panose="020B0604020202020204" pitchFamily="34" charset="0"/>
              <a:buChar char="•"/>
            </a:pPr>
            <a:r>
              <a:rPr lang="en-US" sz="2400" b="0" i="0" dirty="0">
                <a:solidFill>
                  <a:srgbClr val="1F1F1F"/>
                </a:solidFill>
                <a:effectLst/>
                <a:highlight>
                  <a:srgbClr val="FFFFFF"/>
                </a:highlight>
                <a:latin typeface="Times New Roman" panose="02020603050405020304" pitchFamily="18" charset="0"/>
                <a:cs typeface="Times New Roman" panose="02020603050405020304" pitchFamily="18" charset="0"/>
              </a:rPr>
              <a:t>Write down the central topic in the center of a piece of paper or whiteboard.</a:t>
            </a:r>
          </a:p>
          <a:p>
            <a:pPr marL="742950" lvl="1" indent="-285750" algn="just">
              <a:buFont typeface="Arial" panose="020B0604020202020204" pitchFamily="34" charset="0"/>
              <a:buChar char="•"/>
            </a:pPr>
            <a:r>
              <a:rPr lang="en-US" sz="2400" b="0" i="0" dirty="0">
                <a:solidFill>
                  <a:srgbClr val="1F1F1F"/>
                </a:solidFill>
                <a:effectLst/>
                <a:highlight>
                  <a:srgbClr val="FFFFFF"/>
                </a:highlight>
                <a:latin typeface="Times New Roman" panose="02020603050405020304" pitchFamily="18" charset="0"/>
                <a:cs typeface="Times New Roman" panose="02020603050405020304" pitchFamily="18" charset="0"/>
              </a:rPr>
              <a:t>Draw branches radiating out from the central topic for each main idea.</a:t>
            </a:r>
          </a:p>
          <a:p>
            <a:pPr marL="742950" lvl="1" indent="-285750" algn="just">
              <a:buFont typeface="Arial" panose="020B0604020202020204" pitchFamily="34" charset="0"/>
              <a:buChar char="•"/>
            </a:pPr>
            <a:r>
              <a:rPr lang="en-US" sz="2400" b="0" i="0" dirty="0">
                <a:solidFill>
                  <a:srgbClr val="1F1F1F"/>
                </a:solidFill>
                <a:effectLst/>
                <a:highlight>
                  <a:srgbClr val="FFFFFF"/>
                </a:highlight>
                <a:latin typeface="Times New Roman" panose="02020603050405020304" pitchFamily="18" charset="0"/>
                <a:cs typeface="Times New Roman" panose="02020603050405020304" pitchFamily="18" charset="0"/>
              </a:rPr>
              <a:t>Add sub-branches to the main branches for sub-ideas.</a:t>
            </a:r>
          </a:p>
          <a:p>
            <a:pPr marL="742950" lvl="1" indent="-285750" algn="just">
              <a:buFont typeface="Arial" panose="020B0604020202020204" pitchFamily="34" charset="0"/>
              <a:buChar char="•"/>
            </a:pPr>
            <a:r>
              <a:rPr lang="en-US" sz="2400" b="0" i="0" dirty="0">
                <a:solidFill>
                  <a:srgbClr val="1F1F1F"/>
                </a:solidFill>
                <a:effectLst/>
                <a:highlight>
                  <a:srgbClr val="FFFFFF"/>
                </a:highlight>
                <a:latin typeface="Times New Roman" panose="02020603050405020304" pitchFamily="18" charset="0"/>
                <a:cs typeface="Times New Roman" panose="02020603050405020304" pitchFamily="18" charset="0"/>
              </a:rPr>
              <a:t>You can also add images, symbols, and colors to your mind map to make it more visually appealing.</a:t>
            </a:r>
          </a:p>
        </p:txBody>
      </p:sp>
      <p:sp>
        <p:nvSpPr>
          <p:cNvPr id="13" name="TextBox 12">
            <a:extLst>
              <a:ext uri="{FF2B5EF4-FFF2-40B4-BE49-F238E27FC236}">
                <a16:creationId xmlns:a16="http://schemas.microsoft.com/office/drawing/2014/main" id="{1BCE32CF-3709-1F04-689B-552AF7731FF6}"/>
              </a:ext>
            </a:extLst>
          </p:cNvPr>
          <p:cNvSpPr txBox="1"/>
          <p:nvPr/>
        </p:nvSpPr>
        <p:spPr>
          <a:xfrm>
            <a:off x="2922309" y="385329"/>
            <a:ext cx="6718701" cy="523220"/>
          </a:xfrm>
          <a:prstGeom prst="rect">
            <a:avLst/>
          </a:prstGeom>
          <a:noFill/>
        </p:spPr>
        <p:txBody>
          <a:bodyPr wrap="square">
            <a:spAutoFit/>
          </a:bodyPr>
          <a:lstStyle/>
          <a:p>
            <a:pPr algn="ctr"/>
            <a:r>
              <a:rPr lang="en-IN" sz="2800" b="1" i="0" dirty="0">
                <a:solidFill>
                  <a:srgbClr val="1F1F1F"/>
                </a:solidFill>
                <a:effectLst/>
                <a:highlight>
                  <a:srgbClr val="FFFFFF"/>
                </a:highlight>
                <a:latin typeface="Times New Roman" panose="02020603050405020304" pitchFamily="18" charset="0"/>
                <a:cs typeface="Times New Roman" panose="02020603050405020304" pitchFamily="18" charset="0"/>
              </a:rPr>
              <a:t>Mind Mapping</a:t>
            </a:r>
            <a:endParaRPr lang="en-IN" sz="2667"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B841A532-7090-5F94-1BDD-1BB8A0719C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2600" y="2348060"/>
            <a:ext cx="2771480" cy="2771480"/>
          </a:xfrm>
          <a:prstGeom prst="rect">
            <a:avLst/>
          </a:prstGeom>
        </p:spPr>
      </p:pic>
    </p:spTree>
    <p:extLst>
      <p:ext uri="{BB962C8B-B14F-4D97-AF65-F5344CB8AC3E}">
        <p14:creationId xmlns:p14="http://schemas.microsoft.com/office/powerpoint/2010/main" val="2400862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 name="Freeform 3"/>
          <p:cNvSpPr/>
          <p:nvPr/>
        </p:nvSpPr>
        <p:spPr>
          <a:xfrm>
            <a:off x="1" y="6395229"/>
            <a:ext cx="7261471" cy="461667"/>
          </a:xfrm>
          <a:custGeom>
            <a:avLst/>
            <a:gdLst/>
            <a:ahLst/>
            <a:cxnLst/>
            <a:rect l="l" t="t" r="r" b="b"/>
            <a:pathLst>
              <a:path w="2868730" h="302802">
                <a:moveTo>
                  <a:pt x="0" y="0"/>
                </a:moveTo>
                <a:lnTo>
                  <a:pt x="2868730" y="0"/>
                </a:lnTo>
                <a:lnTo>
                  <a:pt x="2868730" y="302802"/>
                </a:lnTo>
                <a:lnTo>
                  <a:pt x="0" y="302802"/>
                </a:lnTo>
                <a:close/>
              </a:path>
            </a:pathLst>
          </a:custGeom>
          <a:solidFill>
            <a:srgbClr val="72C02C"/>
          </a:solidFill>
        </p:spPr>
      </p:sp>
      <p:sp>
        <p:nvSpPr>
          <p:cNvPr id="100" name="Google Shape;100;p2"/>
          <p:cNvSpPr/>
          <p:nvPr/>
        </p:nvSpPr>
        <p:spPr>
          <a:xfrm flipH="1">
            <a:off x="565150" y="1549400"/>
            <a:ext cx="44450" cy="4775200"/>
          </a:xfrm>
          <a:prstGeom prst="rect">
            <a:avLst/>
          </a:prstGeom>
          <a:solidFill>
            <a:srgbClr val="5F8368"/>
          </a:solidFill>
          <a:ln>
            <a:noFill/>
          </a:ln>
        </p:spPr>
        <p:txBody>
          <a:bodyPr spcFirstLastPara="1" wrap="square" lIns="60950" tIns="60950" rIns="60950" bIns="60950" anchor="ctr" anchorCtr="0">
            <a:noAutofit/>
          </a:bodyPr>
          <a:lstStyle/>
          <a:p>
            <a:endParaRPr sz="1200"/>
          </a:p>
        </p:txBody>
      </p:sp>
      <p:sp>
        <p:nvSpPr>
          <p:cNvPr id="104" name="Google Shape;104;p2"/>
          <p:cNvSpPr txBox="1">
            <a:spLocks noGrp="1"/>
          </p:cNvSpPr>
          <p:nvPr>
            <p:ph type="dt" idx="10"/>
          </p:nvPr>
        </p:nvSpPr>
        <p:spPr>
          <a:prstGeom prst="rect">
            <a:avLst/>
          </a:prstGeom>
          <a:noFill/>
          <a:ln>
            <a:noFill/>
          </a:ln>
        </p:spPr>
        <p:txBody>
          <a:bodyPr spcFirstLastPara="1" vert="horz" wrap="square" lIns="60950" tIns="30467" rIns="60950" bIns="30467" rtlCol="0" anchor="ctr" anchorCtr="0">
            <a:noAutofit/>
          </a:bodyPr>
          <a:lstStyle/>
          <a:p>
            <a:r>
              <a:rPr lang="en-US"/>
              <a:t>09/05/2024</a:t>
            </a:r>
            <a:endParaRPr lang="en-US" dirty="0"/>
          </a:p>
        </p:txBody>
      </p:sp>
      <p:sp>
        <p:nvSpPr>
          <p:cNvPr id="106" name="Google Shape;106;p2"/>
          <p:cNvSpPr txBox="1">
            <a:spLocks noGrp="1"/>
          </p:cNvSpPr>
          <p:nvPr>
            <p:ph type="ftr" idx="11"/>
          </p:nvPr>
        </p:nvSpPr>
        <p:spPr>
          <a:prstGeom prst="rect">
            <a:avLst/>
          </a:prstGeom>
          <a:noFill/>
          <a:ln>
            <a:noFill/>
          </a:ln>
        </p:spPr>
        <p:txBody>
          <a:bodyPr spcFirstLastPara="1" vert="horz" wrap="square" lIns="60950" tIns="30467" rIns="60950" bIns="30467" rtlCol="0" anchor="ctr" anchorCtr="0">
            <a:noAutofit/>
          </a:bodyPr>
          <a:lstStyle/>
          <a:p>
            <a:r>
              <a:rPr lang="en-US" sz="933">
                <a:solidFill>
                  <a:schemeClr val="dk1"/>
                </a:solidFill>
                <a:latin typeface="Cambria"/>
                <a:ea typeface="Cambria"/>
              </a:rPr>
              <a:t>INTRODUCTION TO COMPUTER ANIMATION /K.SANGEETHA/GCD/SNSRCAS</a:t>
            </a:r>
            <a:endParaRPr lang="en-IN" dirty="0"/>
          </a:p>
        </p:txBody>
      </p:sp>
      <p:sp>
        <p:nvSpPr>
          <p:cNvPr id="105" name="Google Shape;105;p2"/>
          <p:cNvSpPr txBox="1">
            <a:spLocks noGrp="1"/>
          </p:cNvSpPr>
          <p:nvPr>
            <p:ph type="sldNum" idx="12"/>
          </p:nvPr>
        </p:nvSpPr>
        <p:spPr>
          <a:prstGeom prst="rect">
            <a:avLst/>
          </a:prstGeom>
          <a:noFill/>
          <a:ln>
            <a:noFill/>
          </a:ln>
        </p:spPr>
        <p:txBody>
          <a:bodyPr spcFirstLastPara="1" vert="horz" wrap="square" lIns="60950" tIns="30467" rIns="60950" bIns="30467" rtlCol="0" anchor="ctr" anchorCtr="0">
            <a:noAutofit/>
          </a:bodyPr>
          <a:lstStyle/>
          <a:p>
            <a:fld id="{00000000-1234-1234-1234-123412341234}" type="slidenum">
              <a:rPr lang="en-US" smtClean="0"/>
              <a:pPr/>
              <a:t>9</a:t>
            </a:fld>
            <a:r>
              <a:rPr lang="en-US" dirty="0"/>
              <a:t>/15</a:t>
            </a:r>
            <a:endParaRPr dirty="0"/>
          </a:p>
        </p:txBody>
      </p:sp>
      <p:sp>
        <p:nvSpPr>
          <p:cNvPr id="2" name="AutoShape 2" descr="selected image preview">
            <a:extLst>
              <a:ext uri="{FF2B5EF4-FFF2-40B4-BE49-F238E27FC236}">
                <a16:creationId xmlns:a16="http://schemas.microsoft.com/office/drawing/2014/main" id="{4BC089C1-B7AC-4EB9-7DFA-FE29F327875E}"/>
              </a:ext>
            </a:extLst>
          </p:cNvPr>
          <p:cNvSpPr>
            <a:spLocks noChangeAspect="1" noChangeArrowheads="1"/>
          </p:cNvSpPr>
          <p:nvPr/>
        </p:nvSpPr>
        <p:spPr bwMode="auto">
          <a:xfrm>
            <a:off x="5994400" y="33274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3" name="AutoShape 4" descr="selected image preview">
            <a:extLst>
              <a:ext uri="{FF2B5EF4-FFF2-40B4-BE49-F238E27FC236}">
                <a16:creationId xmlns:a16="http://schemas.microsoft.com/office/drawing/2014/main" id="{CC630A95-20D3-6376-930B-52D3348F408E}"/>
              </a:ext>
            </a:extLst>
          </p:cNvPr>
          <p:cNvSpPr>
            <a:spLocks noChangeAspect="1" noChangeArrowheads="1"/>
          </p:cNvSpPr>
          <p:nvPr/>
        </p:nvSpPr>
        <p:spPr bwMode="auto">
          <a:xfrm>
            <a:off x="6096000" y="34290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4" name="AutoShape 6" descr="Image of ">
            <a:extLst>
              <a:ext uri="{FF2B5EF4-FFF2-40B4-BE49-F238E27FC236}">
                <a16:creationId xmlns:a16="http://schemas.microsoft.com/office/drawing/2014/main" id="{CC43267E-DD0A-2FAE-1F00-D9623737FBF2}"/>
              </a:ext>
            </a:extLst>
          </p:cNvPr>
          <p:cNvSpPr>
            <a:spLocks noChangeAspect="1" noChangeArrowheads="1"/>
          </p:cNvSpPr>
          <p:nvPr/>
        </p:nvSpPr>
        <p:spPr bwMode="auto">
          <a:xfrm>
            <a:off x="6197600" y="3530600"/>
            <a:ext cx="203200" cy="203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0960" tIns="30480" rIns="60960" bIns="30480" numCol="1" anchor="t" anchorCtr="0" compatLnSpc="1">
            <a:prstTxWarp prst="textNoShape">
              <a:avLst/>
            </a:prstTxWarp>
          </a:bodyPr>
          <a:lstStyle/>
          <a:p>
            <a:endParaRPr lang="en-IN" sz="1200"/>
          </a:p>
        </p:txBody>
      </p:sp>
      <p:sp>
        <p:nvSpPr>
          <p:cNvPr id="7" name="TextBox 6">
            <a:extLst>
              <a:ext uri="{FF2B5EF4-FFF2-40B4-BE49-F238E27FC236}">
                <a16:creationId xmlns:a16="http://schemas.microsoft.com/office/drawing/2014/main" id="{10404693-643B-8E88-8645-BA90772EB4DE}"/>
              </a:ext>
            </a:extLst>
          </p:cNvPr>
          <p:cNvSpPr txBox="1"/>
          <p:nvPr/>
        </p:nvSpPr>
        <p:spPr>
          <a:xfrm>
            <a:off x="1066800" y="1549401"/>
            <a:ext cx="8077200" cy="4832092"/>
          </a:xfrm>
          <a:prstGeom prst="rect">
            <a:avLst/>
          </a:prstGeom>
          <a:noFill/>
        </p:spPr>
        <p:txBody>
          <a:bodyPr wrap="square">
            <a:spAutoFit/>
          </a:bodyPr>
          <a:lstStyle/>
          <a:p>
            <a:pPr algn="just">
              <a:buFont typeface="Arial" panose="020B0604020202020204" pitchFamily="34" charset="0"/>
              <a:buChar char="•"/>
            </a:pPr>
            <a:r>
              <a:rPr lang="en-US" sz="2800" b="0" i="0" dirty="0">
                <a:solidFill>
                  <a:srgbClr val="1F1F1F"/>
                </a:solidFill>
                <a:effectLst/>
                <a:highlight>
                  <a:srgbClr val="FFFFFF"/>
                </a:highlight>
                <a:latin typeface="Times New Roman" panose="02020603050405020304" pitchFamily="18" charset="0"/>
                <a:cs typeface="Times New Roman" panose="02020603050405020304" pitchFamily="18" charset="0"/>
              </a:rPr>
              <a:t>SCAMPER is a technique for coming up with new ideas by asking a series of questions about an existing product or service.</a:t>
            </a:r>
          </a:p>
          <a:p>
            <a:pPr algn="just">
              <a:buFont typeface="Arial" panose="020B0604020202020204" pitchFamily="34" charset="0"/>
              <a:buChar char="•"/>
            </a:pPr>
            <a:r>
              <a:rPr lang="en-US" sz="2800" b="0" i="0" dirty="0">
                <a:solidFill>
                  <a:srgbClr val="1F1F1F"/>
                </a:solidFill>
                <a:effectLst/>
                <a:highlight>
                  <a:srgbClr val="FFFFFF"/>
                </a:highlight>
                <a:latin typeface="Times New Roman" panose="02020603050405020304" pitchFamily="18" charset="0"/>
                <a:cs typeface="Times New Roman" panose="02020603050405020304" pitchFamily="18" charset="0"/>
              </a:rPr>
              <a:t>The letters in SCAMPER stand for:</a:t>
            </a:r>
          </a:p>
          <a:p>
            <a:pPr marL="742950" lvl="1" indent="-285750" algn="just">
              <a:buFont typeface="Arial" panose="020B0604020202020204" pitchFamily="34" charset="0"/>
              <a:buChar char="•"/>
            </a:pPr>
            <a:r>
              <a:rPr lang="en-US" sz="2800" b="0" i="0" dirty="0">
                <a:solidFill>
                  <a:srgbClr val="1F1F1F"/>
                </a:solidFill>
                <a:effectLst/>
                <a:highlight>
                  <a:srgbClr val="FFFFFF"/>
                </a:highlight>
                <a:latin typeface="Times New Roman" panose="02020603050405020304" pitchFamily="18" charset="0"/>
                <a:cs typeface="Times New Roman" panose="02020603050405020304" pitchFamily="18" charset="0"/>
              </a:rPr>
              <a:t>Substitute: What can be substituted?</a:t>
            </a:r>
          </a:p>
          <a:p>
            <a:pPr marL="742950" lvl="1" indent="-285750" algn="just">
              <a:buFont typeface="Arial" panose="020B0604020202020204" pitchFamily="34" charset="0"/>
              <a:buChar char="•"/>
            </a:pPr>
            <a:r>
              <a:rPr lang="en-US" sz="2800" b="0" i="0" dirty="0">
                <a:solidFill>
                  <a:srgbClr val="1F1F1F"/>
                </a:solidFill>
                <a:effectLst/>
                <a:highlight>
                  <a:srgbClr val="FFFFFF"/>
                </a:highlight>
                <a:latin typeface="Times New Roman" panose="02020603050405020304" pitchFamily="18" charset="0"/>
                <a:cs typeface="Times New Roman" panose="02020603050405020304" pitchFamily="18" charset="0"/>
              </a:rPr>
              <a:t>Combine: What can be combined?</a:t>
            </a:r>
          </a:p>
          <a:p>
            <a:pPr marL="742950" lvl="1" indent="-285750" algn="just">
              <a:buFont typeface="Arial" panose="020B0604020202020204" pitchFamily="34" charset="0"/>
              <a:buChar char="•"/>
            </a:pPr>
            <a:r>
              <a:rPr lang="en-US" sz="2800" b="0" i="0" dirty="0">
                <a:solidFill>
                  <a:srgbClr val="1F1F1F"/>
                </a:solidFill>
                <a:effectLst/>
                <a:highlight>
                  <a:srgbClr val="FFFFFF"/>
                </a:highlight>
                <a:latin typeface="Times New Roman" panose="02020603050405020304" pitchFamily="18" charset="0"/>
                <a:cs typeface="Times New Roman" panose="02020603050405020304" pitchFamily="18" charset="0"/>
              </a:rPr>
              <a:t>Adapt: What can be adapted?</a:t>
            </a:r>
          </a:p>
          <a:p>
            <a:pPr marL="742950" lvl="1" indent="-285750" algn="just">
              <a:buFont typeface="Arial" panose="020B0604020202020204" pitchFamily="34" charset="0"/>
              <a:buChar char="•"/>
            </a:pPr>
            <a:r>
              <a:rPr lang="en-US" sz="2800" b="0" i="0" dirty="0">
                <a:solidFill>
                  <a:srgbClr val="1F1F1F"/>
                </a:solidFill>
                <a:effectLst/>
                <a:highlight>
                  <a:srgbClr val="FFFFFF"/>
                </a:highlight>
                <a:latin typeface="Times New Roman" panose="02020603050405020304" pitchFamily="18" charset="0"/>
                <a:cs typeface="Times New Roman" panose="02020603050405020304" pitchFamily="18" charset="0"/>
              </a:rPr>
              <a:t>Modify: What can be modified?</a:t>
            </a:r>
          </a:p>
          <a:p>
            <a:pPr marL="742950" lvl="1" indent="-285750" algn="just">
              <a:buFont typeface="Arial" panose="020B0604020202020204" pitchFamily="34" charset="0"/>
              <a:buChar char="•"/>
            </a:pPr>
            <a:r>
              <a:rPr lang="en-US" sz="2800" b="0" i="0" dirty="0">
                <a:solidFill>
                  <a:srgbClr val="1F1F1F"/>
                </a:solidFill>
                <a:effectLst/>
                <a:highlight>
                  <a:srgbClr val="FFFFFF"/>
                </a:highlight>
                <a:latin typeface="Times New Roman" panose="02020603050405020304" pitchFamily="18" charset="0"/>
                <a:cs typeface="Times New Roman" panose="02020603050405020304" pitchFamily="18" charset="0"/>
              </a:rPr>
              <a:t>Put to other uses: What can be put to other uses?</a:t>
            </a:r>
          </a:p>
          <a:p>
            <a:pPr marL="742950" lvl="1" indent="-285750" algn="just">
              <a:buFont typeface="Arial" panose="020B0604020202020204" pitchFamily="34" charset="0"/>
              <a:buChar char="•"/>
            </a:pPr>
            <a:r>
              <a:rPr lang="en-US" sz="2800" b="0" i="0" dirty="0">
                <a:solidFill>
                  <a:srgbClr val="1F1F1F"/>
                </a:solidFill>
                <a:effectLst/>
                <a:highlight>
                  <a:srgbClr val="FFFFFF"/>
                </a:highlight>
                <a:latin typeface="Times New Roman" panose="02020603050405020304" pitchFamily="18" charset="0"/>
                <a:cs typeface="Times New Roman" panose="02020603050405020304" pitchFamily="18" charset="0"/>
              </a:rPr>
              <a:t>Eliminate: What can be eliminated?</a:t>
            </a:r>
          </a:p>
          <a:p>
            <a:pPr marL="742950" lvl="1" indent="-285750" algn="just">
              <a:buFont typeface="Arial" panose="020B0604020202020204" pitchFamily="34" charset="0"/>
              <a:buChar char="•"/>
            </a:pPr>
            <a:r>
              <a:rPr lang="en-US" sz="2800" b="0" i="0" dirty="0">
                <a:solidFill>
                  <a:srgbClr val="1F1F1F"/>
                </a:solidFill>
                <a:effectLst/>
                <a:highlight>
                  <a:srgbClr val="FFFFFF"/>
                </a:highlight>
                <a:latin typeface="Times New Roman" panose="02020603050405020304" pitchFamily="18" charset="0"/>
                <a:cs typeface="Times New Roman" panose="02020603050405020304" pitchFamily="18" charset="0"/>
              </a:rPr>
              <a:t>Rearrange: What can be rearranged?</a:t>
            </a:r>
          </a:p>
        </p:txBody>
      </p:sp>
      <p:sp>
        <p:nvSpPr>
          <p:cNvPr id="13" name="TextBox 12">
            <a:extLst>
              <a:ext uri="{FF2B5EF4-FFF2-40B4-BE49-F238E27FC236}">
                <a16:creationId xmlns:a16="http://schemas.microsoft.com/office/drawing/2014/main" id="{1BCE32CF-3709-1F04-689B-552AF7731FF6}"/>
              </a:ext>
            </a:extLst>
          </p:cNvPr>
          <p:cNvSpPr txBox="1"/>
          <p:nvPr/>
        </p:nvSpPr>
        <p:spPr>
          <a:xfrm>
            <a:off x="2922309" y="385329"/>
            <a:ext cx="6718701" cy="523220"/>
          </a:xfrm>
          <a:prstGeom prst="rect">
            <a:avLst/>
          </a:prstGeom>
          <a:noFill/>
        </p:spPr>
        <p:txBody>
          <a:bodyPr wrap="square">
            <a:spAutoFit/>
          </a:bodyPr>
          <a:lstStyle/>
          <a:p>
            <a:pPr algn="ctr"/>
            <a:r>
              <a:rPr lang="en-IN" sz="2800" b="1" i="0" dirty="0">
                <a:solidFill>
                  <a:srgbClr val="1F1F1F"/>
                </a:solidFill>
                <a:effectLst/>
                <a:highlight>
                  <a:srgbClr val="FFFFFF"/>
                </a:highlight>
                <a:latin typeface="Times New Roman" panose="02020603050405020304" pitchFamily="18" charset="0"/>
                <a:cs typeface="Times New Roman" panose="02020603050405020304" pitchFamily="18" charset="0"/>
              </a:rPr>
              <a:t>SCAMPER</a:t>
            </a:r>
            <a:endParaRPr lang="en-IN" sz="2667"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25876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1955</Words>
  <Application>Microsoft Office PowerPoint</Application>
  <PresentationFormat>Widescreen</PresentationFormat>
  <Paragraphs>138</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Algerian</vt:lpstr>
      <vt:lpstr>Arial</vt:lpstr>
      <vt:lpstr>Calibri</vt:lpstr>
      <vt:lpstr>Calibri Light</vt:lpstr>
      <vt:lpstr>Cambria</vt:lpstr>
      <vt:lpstr>Google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Sangeetha Anbumani</dc:creator>
  <cp:lastModifiedBy>Sangeetha Anbumani</cp:lastModifiedBy>
  <cp:revision>3</cp:revision>
  <dcterms:created xsi:type="dcterms:W3CDTF">2024-04-21T16:34:10Z</dcterms:created>
  <dcterms:modified xsi:type="dcterms:W3CDTF">2024-05-09T01:24:41Z</dcterms:modified>
</cp:coreProperties>
</file>